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5" r:id="rId4"/>
    <p:sldId id="267" r:id="rId5"/>
    <p:sldId id="268" r:id="rId6"/>
    <p:sldId id="291" r:id="rId7"/>
    <p:sldId id="269" r:id="rId8"/>
    <p:sldId id="266" r:id="rId9"/>
    <p:sldId id="270" r:id="rId10"/>
    <p:sldId id="271" r:id="rId11"/>
    <p:sldId id="272" r:id="rId12"/>
    <p:sldId id="292" r:id="rId13"/>
    <p:sldId id="293" r:id="rId14"/>
    <p:sldId id="294" r:id="rId15"/>
    <p:sldId id="281" r:id="rId16"/>
    <p:sldId id="296" r:id="rId17"/>
    <p:sldId id="295" r:id="rId18"/>
    <p:sldId id="277" r:id="rId19"/>
    <p:sldId id="319" r:id="rId20"/>
    <p:sldId id="320" r:id="rId21"/>
    <p:sldId id="278" r:id="rId22"/>
    <p:sldId id="318" r:id="rId23"/>
    <p:sldId id="273" r:id="rId24"/>
    <p:sldId id="288" r:id="rId25"/>
    <p:sldId id="328" r:id="rId26"/>
    <p:sldId id="326" r:id="rId27"/>
    <p:sldId id="289" r:id="rId28"/>
    <p:sldId id="332" r:id="rId29"/>
    <p:sldId id="333" r:id="rId30"/>
    <p:sldId id="334" r:id="rId31"/>
    <p:sldId id="335" r:id="rId32"/>
    <p:sldId id="336" r:id="rId33"/>
    <p:sldId id="287" r:id="rId34"/>
    <p:sldId id="329" r:id="rId35"/>
    <p:sldId id="327" r:id="rId36"/>
    <p:sldId id="297" r:id="rId37"/>
    <p:sldId id="337" r:id="rId38"/>
    <p:sldId id="339" r:id="rId39"/>
    <p:sldId id="338" r:id="rId40"/>
    <p:sldId id="298" r:id="rId41"/>
    <p:sldId id="340" r:id="rId42"/>
    <p:sldId id="299" r:id="rId43"/>
    <p:sldId id="300" r:id="rId44"/>
    <p:sldId id="342" r:id="rId45"/>
    <p:sldId id="341" r:id="rId46"/>
    <p:sldId id="301" r:id="rId47"/>
    <p:sldId id="302" r:id="rId48"/>
    <p:sldId id="303" r:id="rId49"/>
    <p:sldId id="304" r:id="rId50"/>
    <p:sldId id="343" r:id="rId51"/>
    <p:sldId id="305" r:id="rId52"/>
    <p:sldId id="344" r:id="rId53"/>
    <p:sldId id="345" r:id="rId54"/>
    <p:sldId id="346" r:id="rId55"/>
    <p:sldId id="30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07" r:id="rId64"/>
    <p:sldId id="321" r:id="rId65"/>
    <p:sldId id="322" r:id="rId66"/>
    <p:sldId id="323" r:id="rId67"/>
    <p:sldId id="324" r:id="rId68"/>
    <p:sldId id="325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7" r:id="rId78"/>
    <p:sldId id="316" r:id="rId7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4373" y="-46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DB08A-BF6D-472A-8039-0D564CD6502A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DC6C1-026E-4E84-BF2C-906385D5B5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24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17B70-876D-4CA5-804A-1ED5907C35C0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E0DD9-EEA7-4E4F-A39E-593C9FEEEF4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920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D5377-224E-448F-970B-B2D3C2992DDC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00559-DC7F-4DDA-81C7-D95AE43921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62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00BAB-6E62-40AE-963A-AB044BA1CDB6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C14BD-04F9-4D24-956E-2276331141C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90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1656B-B3D8-42FD-BD6A-2443C683E824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F4D6C-488C-4086-B773-091504103A7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13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6CB001-C1DB-4C32-840B-E00F2BC3D672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97199-E929-4D7E-91F0-ED2DACCC00C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77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ABFEA-3449-4D60-AE7D-B4C5EFF89E65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8C590-44E7-43B4-A23F-243CC909FBF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89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84F34-8EB0-4EAD-9F1B-4E8E67E05053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9D42E-32FD-49EA-8A20-2E0BC2C8A2A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98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1539C-6D59-4FFC-A6D0-EA1C1D493861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54062-9026-4751-8BCE-9CB704B9824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14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FC709-4B42-4327-A7D4-DD4F8B53C0AA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EB39B-818F-40CE-9E9E-21E7A650F8C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875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C038B-4482-4875-8976-2B7D9BAEC616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934ED-37B4-4AD9-9EDB-744CC5A022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BEC399C-2F49-487A-B54F-88830267777D}" type="datetimeFigureOut">
              <a:rPr lang="ru-RU"/>
              <a:pPr>
                <a:defRPr/>
              </a:pPr>
              <a:t>06.12.2023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7D7B0A-27B5-451A-BC73-3A8940E8092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gif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pic>
        <p:nvPicPr>
          <p:cNvPr id="1028" name="Picture 4" descr="http://topwar.ru/uploads/posts/2014-01/1390955072_internet_of_things_b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900100"/>
            <a:ext cx="3619609" cy="23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bsu-az.org/wp-content/uploads/2012/09/1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173" y="3765480"/>
            <a:ext cx="3950039" cy="26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atprocom.ru/image/data/%D0%B8%D0%BA%D0%BE%D0%BD%D0%BA%D0%B8%20%D0%BA%D0%B0%D1%82%D0%B5%D0%B3%D0%BE%D1%80%D0%B8%D0%B9/inf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078" y="622230"/>
            <a:ext cx="3619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82323" y="692696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Информация</a:t>
            </a:r>
            <a:endParaRPr lang="ru-R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31640" y="339614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Данные</a:t>
            </a:r>
            <a:endParaRPr lang="ru-R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304122" y="4365104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Знания</a:t>
            </a:r>
            <a:endParaRPr lang="ru-RU" sz="2400" dirty="0"/>
          </a:p>
        </p:txBody>
      </p:sp>
      <p:pic>
        <p:nvPicPr>
          <p:cNvPr id="1034" name="Picture 10" descr="http://www.finestspb.ru/upload/vopros4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06" y="3282616"/>
            <a:ext cx="1693245" cy="253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Процесс управления знаниями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666" y="1412776"/>
            <a:ext cx="251881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Анализ и диагностика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1193053" y="3166749"/>
            <a:ext cx="216024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Приобретение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2273687" y="4487054"/>
            <a:ext cx="240501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Распределение</a:t>
            </a:r>
          </a:p>
          <a:p>
            <a:pPr algn="ctr"/>
            <a:r>
              <a:rPr lang="ru-RU" dirty="0" smtClean="0"/>
              <a:t>(классификация)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060043"/>
            <a:ext cx="240501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Использование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2914707" y="1388575"/>
            <a:ext cx="5001688" cy="14773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определение потребности в информации;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сведомленность о наличии информации;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к</a:t>
            </a:r>
            <a:r>
              <a:rPr lang="ru-RU" dirty="0" smtClean="0">
                <a:solidFill>
                  <a:schemeClr val="tx1"/>
                </a:solidFill>
              </a:rPr>
              <a:t>то владеет информацией?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ч</a:t>
            </a:r>
            <a:r>
              <a:rPr lang="ru-RU" dirty="0" smtClean="0">
                <a:solidFill>
                  <a:schemeClr val="tx1"/>
                </a:solidFill>
              </a:rPr>
              <a:t>его это будет стоить?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с</a:t>
            </a:r>
            <a:r>
              <a:rPr lang="ru-RU" dirty="0" smtClean="0">
                <a:solidFill>
                  <a:schemeClr val="tx1"/>
                </a:solidFill>
              </a:rPr>
              <a:t>пособы реализации.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5310" y="3028249"/>
            <a:ext cx="5001688" cy="6463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к</a:t>
            </a:r>
            <a:r>
              <a:rPr lang="ru-RU" dirty="0" smtClean="0">
                <a:solidFill>
                  <a:schemeClr val="tx1"/>
                </a:solidFill>
              </a:rPr>
              <a:t>оммуникативные методы;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текстологические методы.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48064" y="4077072"/>
            <a:ext cx="1800200" cy="17543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когда?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что?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где?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кто?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почему?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</a:rPr>
              <a:t>как?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Стрелка вправо 5"/>
          <p:cNvSpPr/>
          <p:nvPr/>
        </p:nvSpPr>
        <p:spPr>
          <a:xfrm rot="4155476">
            <a:off x="971600" y="2127239"/>
            <a:ext cx="1008112" cy="509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 вправо 27"/>
          <p:cNvSpPr/>
          <p:nvPr/>
        </p:nvSpPr>
        <p:spPr>
          <a:xfrm rot="4155476">
            <a:off x="1894333" y="3757055"/>
            <a:ext cx="823173" cy="509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 rot="4155476">
            <a:off x="2859636" y="5360657"/>
            <a:ext cx="823173" cy="509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7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Классификация методов извлечения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1003" y="1187823"/>
            <a:ext cx="2459118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Извлечение знаний</a:t>
            </a:r>
            <a:endParaRPr lang="ru-RU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80976" y="1854845"/>
            <a:ext cx="3454920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Коммуникативные методы</a:t>
            </a:r>
            <a:endParaRPr lang="ru-R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452960" y="1854845"/>
            <a:ext cx="3454920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Текстологические</a:t>
            </a:r>
            <a:r>
              <a:rPr lang="ru-RU" sz="2000" b="1" dirty="0" smtClean="0"/>
              <a:t> методы</a:t>
            </a:r>
            <a:endParaRPr lang="ru-RU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876257" y="2564904"/>
            <a:ext cx="2039760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Анализ </a:t>
            </a:r>
            <a:r>
              <a:rPr lang="en-US" sz="2000" b="1" dirty="0" smtClean="0"/>
              <a:t>WEB</a:t>
            </a:r>
            <a:r>
              <a:rPr lang="ru-RU" sz="2000" b="1" dirty="0" smtClean="0"/>
              <a:t>а</a:t>
            </a:r>
            <a:endParaRPr lang="ru-R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6876257" y="3130121"/>
            <a:ext cx="203976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Анализ литературы</a:t>
            </a:r>
            <a:endParaRPr lang="ru-RU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6868120" y="4014870"/>
            <a:ext cx="203976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Анализ документов</a:t>
            </a:r>
            <a:endParaRPr lang="ru-RU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1189088" y="2517249"/>
            <a:ext cx="143869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Активные</a:t>
            </a:r>
            <a:endParaRPr lang="ru-RU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4211228" y="2564904"/>
            <a:ext cx="143869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Пассивные</a:t>
            </a:r>
            <a:endParaRPr lang="ru-RU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4499260" y="3284009"/>
            <a:ext cx="1630464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Наблюдение</a:t>
            </a:r>
            <a:endParaRPr lang="ru-RU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499260" y="3982094"/>
            <a:ext cx="2088964" cy="13234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Протокол «Мыслей вслух»</a:t>
            </a:r>
          </a:p>
          <a:p>
            <a:pPr algn="ctr"/>
            <a:r>
              <a:rPr lang="ru-RU" sz="2000" b="1" dirty="0" smtClean="0"/>
              <a:t>(вербальные отчеты)</a:t>
            </a:r>
            <a:endParaRPr lang="ru-RU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4499260" y="5517232"/>
            <a:ext cx="1630464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Лекции</a:t>
            </a:r>
            <a:endParaRPr lang="ru-RU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80976" y="3148336"/>
            <a:ext cx="1438696" cy="40011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Групповые</a:t>
            </a:r>
            <a:endParaRPr lang="ru-RU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908436" y="3148336"/>
            <a:ext cx="2159507" cy="40011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Индивидуальные</a:t>
            </a:r>
            <a:endParaRPr lang="ru-RU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389965" y="3838723"/>
            <a:ext cx="1438696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«Мозговой штурм»</a:t>
            </a:r>
            <a:endParaRPr lang="ru-RU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397000" y="5572297"/>
            <a:ext cx="1438696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Ролевые игры</a:t>
            </a:r>
            <a:endParaRPr lang="ru-RU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386367" y="4709060"/>
            <a:ext cx="1438696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Круглый стол</a:t>
            </a:r>
            <a:endParaRPr lang="ru-RU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195736" y="3814815"/>
            <a:ext cx="1944216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Анкетирование</a:t>
            </a:r>
            <a:endParaRPr lang="ru-RU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95736" y="4521314"/>
            <a:ext cx="1944216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Интервью /</a:t>
            </a:r>
          </a:p>
          <a:p>
            <a:pPr algn="ctr"/>
            <a:r>
              <a:rPr lang="ru-RU" sz="2000" b="1" dirty="0" smtClean="0"/>
              <a:t>диалог</a:t>
            </a:r>
            <a:endParaRPr lang="ru-RU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2217441" y="5416946"/>
            <a:ext cx="1944216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Экспертные игры</a:t>
            </a:r>
            <a:endParaRPr lang="ru-RU" sz="2000" dirty="0"/>
          </a:p>
        </p:txBody>
      </p:sp>
      <p:cxnSp>
        <p:nvCxnSpPr>
          <p:cNvPr id="9" name="Соединительная линия уступом 8"/>
          <p:cNvCxnSpPr>
            <a:stCxn id="19" idx="2"/>
            <a:endCxn id="20" idx="0"/>
          </p:cNvCxnSpPr>
          <p:nvPr/>
        </p:nvCxnSpPr>
        <p:spPr>
          <a:xfrm rot="5400000">
            <a:off x="3071043" y="425326"/>
            <a:ext cx="266912" cy="2592126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19" idx="2"/>
            <a:endCxn id="21" idx="0"/>
          </p:cNvCxnSpPr>
          <p:nvPr/>
        </p:nvCxnSpPr>
        <p:spPr>
          <a:xfrm rot="16200000" flipH="1">
            <a:off x="5707035" y="381460"/>
            <a:ext cx="266912" cy="267985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>
            <a:stCxn id="20" idx="2"/>
            <a:endCxn id="32" idx="0"/>
          </p:cNvCxnSpPr>
          <p:nvPr/>
        </p:nvCxnSpPr>
        <p:spPr>
          <a:xfrm rot="5400000">
            <a:off x="1777289" y="2386102"/>
            <a:ext cx="262294" cy="127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>
            <a:stCxn id="20" idx="2"/>
            <a:endCxn id="33" idx="0"/>
          </p:cNvCxnSpPr>
          <p:nvPr/>
        </p:nvCxnSpPr>
        <p:spPr>
          <a:xfrm rot="16200000" flipH="1">
            <a:off x="3264532" y="898859"/>
            <a:ext cx="309949" cy="3022140"/>
          </a:xfrm>
          <a:prstGeom prst="bentConnector3">
            <a:avLst>
              <a:gd name="adj1" fmla="val 43139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Соединительная линия уступом 45"/>
          <p:cNvCxnSpPr>
            <a:stCxn id="21" idx="2"/>
            <a:endCxn id="23" idx="1"/>
          </p:cNvCxnSpPr>
          <p:nvPr/>
        </p:nvCxnSpPr>
        <p:spPr>
          <a:xfrm rot="5400000">
            <a:off x="6773337" y="2357876"/>
            <a:ext cx="510004" cy="304163"/>
          </a:xfrm>
          <a:prstGeom prst="bentConnector4">
            <a:avLst>
              <a:gd name="adj1" fmla="val 30387"/>
              <a:gd name="adj2" fmla="val 168165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Соединительная линия уступом 47"/>
          <p:cNvCxnSpPr>
            <a:stCxn id="21" idx="2"/>
            <a:endCxn id="30" idx="1"/>
          </p:cNvCxnSpPr>
          <p:nvPr/>
        </p:nvCxnSpPr>
        <p:spPr>
          <a:xfrm rot="5400000">
            <a:off x="6413785" y="2717428"/>
            <a:ext cx="1229109" cy="304163"/>
          </a:xfrm>
          <a:prstGeom prst="bentConnector4">
            <a:avLst>
              <a:gd name="adj1" fmla="val 12245"/>
              <a:gd name="adj2" fmla="val 168166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Соединительная линия уступом 50"/>
          <p:cNvCxnSpPr>
            <a:stCxn id="21" idx="2"/>
            <a:endCxn id="31" idx="1"/>
          </p:cNvCxnSpPr>
          <p:nvPr/>
        </p:nvCxnSpPr>
        <p:spPr>
          <a:xfrm rot="5400000">
            <a:off x="5967341" y="3155734"/>
            <a:ext cx="2113858" cy="312300"/>
          </a:xfrm>
          <a:prstGeom prst="bentConnector4">
            <a:avLst>
              <a:gd name="adj1" fmla="val 7927"/>
              <a:gd name="adj2" fmla="val 162985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Соединительная линия уступом 57"/>
          <p:cNvCxnSpPr>
            <a:stCxn id="32" idx="2"/>
            <a:endCxn id="38" idx="0"/>
          </p:cNvCxnSpPr>
          <p:nvPr/>
        </p:nvCxnSpPr>
        <p:spPr>
          <a:xfrm rot="16200000" flipH="1">
            <a:off x="2332825" y="2492970"/>
            <a:ext cx="230977" cy="1079754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Соединительная линия уступом 59"/>
          <p:cNvCxnSpPr>
            <a:stCxn id="32" idx="2"/>
            <a:endCxn id="37" idx="0"/>
          </p:cNvCxnSpPr>
          <p:nvPr/>
        </p:nvCxnSpPr>
        <p:spPr>
          <a:xfrm rot="5400000">
            <a:off x="1288892" y="2528791"/>
            <a:ext cx="230977" cy="1008112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Соединительная линия уступом 61"/>
          <p:cNvCxnSpPr>
            <a:stCxn id="33" idx="2"/>
            <a:endCxn id="34" idx="1"/>
          </p:cNvCxnSpPr>
          <p:nvPr/>
        </p:nvCxnSpPr>
        <p:spPr>
          <a:xfrm rot="5400000">
            <a:off x="4455393" y="3008881"/>
            <a:ext cx="519050" cy="431316"/>
          </a:xfrm>
          <a:prstGeom prst="bentConnector4">
            <a:avLst>
              <a:gd name="adj1" fmla="val 30729"/>
              <a:gd name="adj2" fmla="val 153001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8" name="Соединительная линия уступом 2047"/>
          <p:cNvCxnSpPr>
            <a:stCxn id="33" idx="2"/>
            <a:endCxn id="35" idx="1"/>
          </p:cNvCxnSpPr>
          <p:nvPr/>
        </p:nvCxnSpPr>
        <p:spPr>
          <a:xfrm rot="5400000">
            <a:off x="3875518" y="3588756"/>
            <a:ext cx="1678800" cy="431316"/>
          </a:xfrm>
          <a:prstGeom prst="bentConnector4">
            <a:avLst>
              <a:gd name="adj1" fmla="val 9392"/>
              <a:gd name="adj2" fmla="val 153001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0" name="Соединительная линия уступом 2049"/>
          <p:cNvCxnSpPr>
            <a:stCxn id="33" idx="2"/>
            <a:endCxn id="36" idx="1"/>
          </p:cNvCxnSpPr>
          <p:nvPr/>
        </p:nvCxnSpPr>
        <p:spPr>
          <a:xfrm rot="5400000">
            <a:off x="3338782" y="4125492"/>
            <a:ext cx="2752273" cy="431316"/>
          </a:xfrm>
          <a:prstGeom prst="bentConnector4">
            <a:avLst>
              <a:gd name="adj1" fmla="val 6189"/>
              <a:gd name="adj2" fmla="val 153001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8" name="Соединительная линия уступом 2057"/>
          <p:cNvCxnSpPr>
            <a:endCxn id="42" idx="1"/>
          </p:cNvCxnSpPr>
          <p:nvPr/>
        </p:nvCxnSpPr>
        <p:spPr>
          <a:xfrm rot="16200000" flipH="1">
            <a:off x="1890516" y="3709650"/>
            <a:ext cx="466424" cy="144016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0" name="Соединительная линия уступом 2059"/>
          <p:cNvCxnSpPr>
            <a:endCxn id="43" idx="1"/>
          </p:cNvCxnSpPr>
          <p:nvPr/>
        </p:nvCxnSpPr>
        <p:spPr>
          <a:xfrm rot="16200000" flipH="1">
            <a:off x="1460322" y="4139843"/>
            <a:ext cx="1326812" cy="144016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2" name="Соединительная линия уступом 2061"/>
          <p:cNvCxnSpPr>
            <a:endCxn id="44" idx="1"/>
          </p:cNvCxnSpPr>
          <p:nvPr/>
        </p:nvCxnSpPr>
        <p:spPr>
          <a:xfrm rot="16200000" flipH="1">
            <a:off x="1023359" y="4576806"/>
            <a:ext cx="2222443" cy="16572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4" name="Соединительная линия уступом 2063"/>
          <p:cNvCxnSpPr>
            <a:endCxn id="39" idx="1"/>
          </p:cNvCxnSpPr>
          <p:nvPr/>
        </p:nvCxnSpPr>
        <p:spPr>
          <a:xfrm rot="16200000" flipH="1">
            <a:off x="1418" y="3804118"/>
            <a:ext cx="644219" cy="132876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Соединительная линия уступом 2066"/>
          <p:cNvCxnSpPr>
            <a:endCxn id="41" idx="1"/>
          </p:cNvCxnSpPr>
          <p:nvPr/>
        </p:nvCxnSpPr>
        <p:spPr>
          <a:xfrm rot="16200000" flipH="1">
            <a:off x="-435551" y="4241085"/>
            <a:ext cx="1514558" cy="12927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Соединительная линия уступом 2068"/>
          <p:cNvCxnSpPr>
            <a:endCxn id="40" idx="1"/>
          </p:cNvCxnSpPr>
          <p:nvPr/>
        </p:nvCxnSpPr>
        <p:spPr>
          <a:xfrm rot="16200000" flipH="1">
            <a:off x="-861853" y="4667387"/>
            <a:ext cx="2377794" cy="139911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14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Классификация методов извлечения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926" y="1052736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Пассивные методы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1474" y="1772816"/>
            <a:ext cx="2073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Наблюдение</a:t>
            </a:r>
            <a:endParaRPr lang="ru-RU" sz="2000" b="1" dirty="0"/>
          </a:p>
        </p:txBody>
      </p:sp>
      <p:pic>
        <p:nvPicPr>
          <p:cNvPr id="1026" name="Picture 2" descr="ÐÐ°ÑÑÐ¸Ð½ÐºÐ¸ Ð¿Ð¾ Ð·Ð°Ð¿ÑÐ¾ÑÑ Ð½Ð°Ð±Ð»ÑÐ´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3782187"/>
            <a:ext cx="3973265" cy="264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11560" y="2204864"/>
            <a:ext cx="7331612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Постановка проблемы.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ситуация для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наблюдения.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Определение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номенклатуры психологических качеств или особенностей поведения, которые должны стать объектом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наблюдения.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Разработка системы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фиксации и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записи результатов.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7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Классификация методов извлечения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926" y="1196752"/>
            <a:ext cx="30348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Пассивные методы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565160" y="1772816"/>
            <a:ext cx="27590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протоколов</a:t>
            </a:r>
          </a:p>
          <a:p>
            <a:pPr algn="ctr"/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«мыслей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вслух»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96551" y="1911316"/>
            <a:ext cx="11705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Лекции</a:t>
            </a:r>
            <a:endParaRPr lang="ru-RU" sz="2000" dirty="0"/>
          </a:p>
        </p:txBody>
      </p:sp>
      <p:pic>
        <p:nvPicPr>
          <p:cNvPr id="2050" name="Picture 2" descr="ÐÐ°ÑÑÐ¸Ð½ÐºÐ¸ Ð¿Ð¾ Ð·Ð°Ð¿ÑÐ¾ÑÑ Ð»ÐµÐºÑÐ¸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6" y="2780928"/>
            <a:ext cx="3735020" cy="263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r="10486"/>
          <a:stretch/>
        </p:blipFill>
        <p:spPr bwMode="auto">
          <a:xfrm>
            <a:off x="3900426" y="4274848"/>
            <a:ext cx="300901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355976" y="2492896"/>
            <a:ext cx="4572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Основная трудность: </a:t>
            </a:r>
          </a:p>
          <a:p>
            <a:pPr marL="446088">
              <a:spcBef>
                <a:spcPts val="600"/>
              </a:spcBef>
            </a:pPr>
            <a:r>
              <a:rPr lang="ru-RU" dirty="0" smtClean="0"/>
              <a:t>принципиальная </a:t>
            </a:r>
            <a:r>
              <a:rPr lang="ru-RU" dirty="0"/>
              <a:t>сложность для любого человека объяснить, как он думает. </a:t>
            </a:r>
          </a:p>
        </p:txBody>
      </p:sp>
      <p:pic>
        <p:nvPicPr>
          <p:cNvPr id="2054" name="Picture 6" descr="ÐÐ°ÑÑÐ¸Ð½ÐºÐ¸ Ð¿Ð¾ Ð·Ð°Ð¿ÑÐ¾ÑÑ Â«Ð¼ÑÑÐ»ÐµÐ¹ Ð²ÑÐ»ÑÑÂ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51" y="3211430"/>
            <a:ext cx="2134981" cy="213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1036272" y="5589240"/>
            <a:ext cx="2218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Интерактив</a:t>
            </a:r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!!!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5675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Классификация методов извлечения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926" y="1052736"/>
            <a:ext cx="2848857" cy="491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Активные методы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23527" y="1766924"/>
            <a:ext cx="2643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Мозговой штурм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32691" y="1773244"/>
            <a:ext cx="2210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Круглый стол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932040" y="2645191"/>
            <a:ext cx="441956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Убедиться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что все правильно понимают задачу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Установить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регламент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Четко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сформулировать тему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788024" y="2276872"/>
            <a:ext cx="2949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Перед началом нужно: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224" y="3999408"/>
            <a:ext cx="3146980" cy="23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" r="5108"/>
          <a:stretch/>
        </p:blipFill>
        <p:spPr bwMode="auto">
          <a:xfrm>
            <a:off x="323528" y="3999408"/>
            <a:ext cx="3878031" cy="232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67544" y="2275859"/>
            <a:ext cx="41044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Около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40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минут.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человек.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юбые идеи.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Критика запрещена!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сего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лишь 10 – 15% идей оказываются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разумными.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59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Классификация экспертных игр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1003" y="1187823"/>
            <a:ext cx="245911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Экспертные игры</a:t>
            </a:r>
            <a:endParaRPr lang="ru-RU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80976" y="1854845"/>
            <a:ext cx="226733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По числу участников</a:t>
            </a:r>
            <a:endParaRPr lang="ru-R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516216" y="1854845"/>
            <a:ext cx="2391664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По </a:t>
            </a:r>
            <a:r>
              <a:rPr lang="ru-RU" sz="2000" b="1" dirty="0"/>
              <a:t>использованию</a:t>
            </a:r>
          </a:p>
          <a:p>
            <a:pPr algn="ctr"/>
            <a:r>
              <a:rPr lang="ru-RU" sz="2000" b="1" dirty="0"/>
              <a:t>ЭВМ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92168" y="3083534"/>
            <a:ext cx="203976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Компьютерные игры</a:t>
            </a:r>
            <a:endParaRPr lang="ru-R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6692168" y="4107719"/>
            <a:ext cx="2039760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«Ручные» игры</a:t>
            </a:r>
            <a:endParaRPr lang="ru-RU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3867285" y="3258281"/>
            <a:ext cx="1630464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Игры с тренажером</a:t>
            </a:r>
            <a:endParaRPr lang="ru-RU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3867285" y="4346554"/>
            <a:ext cx="1800932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Игры без реквизита</a:t>
            </a:r>
            <a:endParaRPr lang="ru-RU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467544" y="2821645"/>
            <a:ext cx="216024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Индивидуальные</a:t>
            </a:r>
            <a:endParaRPr lang="ru-RU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473488" y="3526835"/>
            <a:ext cx="2154296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Групповые (ролевые)</a:t>
            </a:r>
            <a:endParaRPr lang="ru-RU" sz="2000" dirty="0"/>
          </a:p>
        </p:txBody>
      </p:sp>
      <p:cxnSp>
        <p:nvCxnSpPr>
          <p:cNvPr id="9" name="Соединительная линия уступом 8"/>
          <p:cNvCxnSpPr>
            <a:stCxn id="19" idx="2"/>
            <a:endCxn id="20" idx="0"/>
          </p:cNvCxnSpPr>
          <p:nvPr/>
        </p:nvCxnSpPr>
        <p:spPr>
          <a:xfrm rot="5400000">
            <a:off x="2774148" y="128431"/>
            <a:ext cx="266912" cy="3185917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19" idx="2"/>
            <a:endCxn id="21" idx="0"/>
          </p:cNvCxnSpPr>
          <p:nvPr/>
        </p:nvCxnSpPr>
        <p:spPr>
          <a:xfrm rot="16200000" flipH="1">
            <a:off x="5972849" y="115646"/>
            <a:ext cx="266912" cy="3211486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Соединительная линия уступом 45"/>
          <p:cNvCxnSpPr>
            <a:stCxn id="21" idx="1"/>
            <a:endCxn id="23" idx="1"/>
          </p:cNvCxnSpPr>
          <p:nvPr/>
        </p:nvCxnSpPr>
        <p:spPr>
          <a:xfrm rot="10800000" flipH="1" flipV="1">
            <a:off x="6516216" y="2208787"/>
            <a:ext cx="175952" cy="1228689"/>
          </a:xfrm>
          <a:prstGeom prst="bentConnector3">
            <a:avLst>
              <a:gd name="adj1" fmla="val -129922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Соединительная линия уступом 47"/>
          <p:cNvCxnSpPr>
            <a:stCxn id="21" idx="1"/>
            <a:endCxn id="30" idx="1"/>
          </p:cNvCxnSpPr>
          <p:nvPr/>
        </p:nvCxnSpPr>
        <p:spPr>
          <a:xfrm rot="10800000" flipH="1" flipV="1">
            <a:off x="6516216" y="2208788"/>
            <a:ext cx="175952" cy="2098986"/>
          </a:xfrm>
          <a:prstGeom prst="bentConnector3">
            <a:avLst>
              <a:gd name="adj1" fmla="val -129922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Соединительная линия уступом 61"/>
          <p:cNvCxnSpPr>
            <a:endCxn id="34" idx="1"/>
          </p:cNvCxnSpPr>
          <p:nvPr/>
        </p:nvCxnSpPr>
        <p:spPr>
          <a:xfrm rot="16200000" flipH="1">
            <a:off x="3463882" y="3208821"/>
            <a:ext cx="563764" cy="24304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0" name="Соединительная линия уступом 2049"/>
          <p:cNvCxnSpPr>
            <a:endCxn id="36" idx="1"/>
          </p:cNvCxnSpPr>
          <p:nvPr/>
        </p:nvCxnSpPr>
        <p:spPr>
          <a:xfrm rot="16200000" flipH="1">
            <a:off x="2834932" y="3668144"/>
            <a:ext cx="1821664" cy="24304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4" name="Соединительная линия уступом 2063"/>
          <p:cNvCxnSpPr>
            <a:endCxn id="39" idx="1"/>
          </p:cNvCxnSpPr>
          <p:nvPr/>
        </p:nvCxnSpPr>
        <p:spPr>
          <a:xfrm rot="16200000" flipH="1">
            <a:off x="167809" y="2721964"/>
            <a:ext cx="458969" cy="14050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Соединительная линия уступом 2066"/>
          <p:cNvCxnSpPr>
            <a:endCxn id="41" idx="1"/>
          </p:cNvCxnSpPr>
          <p:nvPr/>
        </p:nvCxnSpPr>
        <p:spPr>
          <a:xfrm rot="16200000" flipH="1">
            <a:off x="-258758" y="3148531"/>
            <a:ext cx="1318047" cy="146446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462784" y="1863170"/>
            <a:ext cx="2267337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По </a:t>
            </a:r>
            <a:r>
              <a:rPr lang="ru-RU" sz="2000" b="1" dirty="0"/>
              <a:t>применению</a:t>
            </a:r>
          </a:p>
          <a:p>
            <a:pPr algn="ctr"/>
            <a:r>
              <a:rPr lang="ru-RU" sz="2000" b="1" dirty="0"/>
              <a:t>специального</a:t>
            </a:r>
          </a:p>
          <a:p>
            <a:pPr algn="ctr"/>
            <a:r>
              <a:rPr lang="ru-RU" sz="2000" b="1" dirty="0"/>
              <a:t>оборудования</a:t>
            </a:r>
          </a:p>
        </p:txBody>
      </p:sp>
      <p:cxnSp>
        <p:nvCxnSpPr>
          <p:cNvPr id="5" name="Соединительная линия уступом 4"/>
          <p:cNvCxnSpPr>
            <a:stCxn id="19" idx="2"/>
            <a:endCxn id="53" idx="0"/>
          </p:cNvCxnSpPr>
          <p:nvPr/>
        </p:nvCxnSpPr>
        <p:spPr>
          <a:xfrm rot="16200000" flipH="1">
            <a:off x="4410889" y="1677605"/>
            <a:ext cx="275237" cy="9589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16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Классификация методов извлечения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419" y="1052736"/>
            <a:ext cx="2765501" cy="491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Индивидуальные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253224" y="1574056"/>
            <a:ext cx="389077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Тщательная подготовка.</a:t>
            </a:r>
            <a:endParaRPr lang="ru-RU" dirty="0"/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Составление сценария.</a:t>
            </a:r>
            <a:endParaRPr lang="ru-RU" dirty="0"/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Распределение ролей.</a:t>
            </a:r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К </a:t>
            </a:r>
            <a:r>
              <a:rPr lang="ru-RU" dirty="0"/>
              <a:t>каждой роли готовится </a:t>
            </a:r>
            <a:r>
              <a:rPr lang="ru-RU" dirty="0" smtClean="0"/>
              <a:t>портрет-описание.</a:t>
            </a:r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Разрабатывается </a:t>
            </a:r>
            <a:r>
              <a:rPr lang="ru-RU" dirty="0"/>
              <a:t>система оценивания </a:t>
            </a:r>
            <a:r>
              <a:rPr lang="ru-RU" dirty="0" smtClean="0"/>
              <a:t>игроков.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1584375"/>
            <a:ext cx="424587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Играйте </a:t>
            </a:r>
            <a:r>
              <a:rPr lang="ru-RU" dirty="0"/>
              <a:t>смелее, придумывайте игры </a:t>
            </a:r>
            <a:r>
              <a:rPr lang="ru-RU" dirty="0" smtClean="0"/>
              <a:t>сами.</a:t>
            </a:r>
            <a:endParaRPr lang="ru-RU" dirty="0"/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Не </a:t>
            </a:r>
            <a:r>
              <a:rPr lang="ru-RU" dirty="0"/>
              <a:t>навязывайте игру эксперту, если он не </a:t>
            </a:r>
            <a:r>
              <a:rPr lang="ru-RU" dirty="0" smtClean="0"/>
              <a:t>расположен.</a:t>
            </a:r>
            <a:endParaRPr lang="ru-RU" dirty="0"/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/>
              <a:t>игре «не давите» на эксперта, не забывайте цели </a:t>
            </a:r>
            <a:r>
              <a:rPr lang="ru-RU" dirty="0" smtClean="0"/>
              <a:t>игры.</a:t>
            </a:r>
            <a:endParaRPr lang="ru-RU" dirty="0"/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/>
              <a:t>И</a:t>
            </a:r>
            <a:r>
              <a:rPr lang="ru-RU" dirty="0" smtClean="0"/>
              <a:t>грайте </a:t>
            </a:r>
            <a:r>
              <a:rPr lang="ru-RU" dirty="0"/>
              <a:t>весело, </a:t>
            </a:r>
            <a:r>
              <a:rPr lang="ru-RU" dirty="0" smtClean="0"/>
              <a:t>нешаблонно.</a:t>
            </a:r>
            <a:endParaRPr lang="ru-RU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Не </a:t>
            </a:r>
            <a:r>
              <a:rPr lang="ru-RU" dirty="0"/>
              <a:t>забывайте о времени и о том, что игра утомительна для </a:t>
            </a:r>
            <a:r>
              <a:rPr lang="ru-RU" dirty="0" smtClean="0"/>
              <a:t>эксперта.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061433" y="1052736"/>
            <a:ext cx="1822935" cy="491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Групповые</a:t>
            </a:r>
          </a:p>
        </p:txBody>
      </p:sp>
      <p:pic>
        <p:nvPicPr>
          <p:cNvPr id="5122" name="Picture 2" descr="ÐÐ°ÑÑÐ¸Ð½ÐºÐ¸ Ð¿Ð¾ Ð·Ð°Ð¿ÑÐ¾ÑÑ Ð¸Ð½Ð´Ð¸Ð²Ð¸Ð´ÑÐ°Ð»ÑÐ½ÑÐµ Ð¸Ð³ÑÑ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" t="7995" r="295"/>
          <a:stretch/>
        </p:blipFill>
        <p:spPr bwMode="auto">
          <a:xfrm>
            <a:off x="1086419" y="4679679"/>
            <a:ext cx="2808312" cy="17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18" y="4041844"/>
            <a:ext cx="3939764" cy="228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2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Классификация экспертных игр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1003" y="1187823"/>
            <a:ext cx="245911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Экспертные игры</a:t>
            </a:r>
            <a:endParaRPr lang="ru-RU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69144" y="1863170"/>
            <a:ext cx="226733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Деловые</a:t>
            </a:r>
            <a:endParaRPr lang="ru-R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588224" y="1873201"/>
            <a:ext cx="2103632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Компьютерные</a:t>
            </a:r>
            <a:endParaRPr lang="ru-RU" sz="2000" b="1" dirty="0"/>
          </a:p>
        </p:txBody>
      </p:sp>
      <p:cxnSp>
        <p:nvCxnSpPr>
          <p:cNvPr id="9" name="Соединительная линия уступом 8"/>
          <p:cNvCxnSpPr>
            <a:stCxn id="19" idx="2"/>
            <a:endCxn id="20" idx="0"/>
          </p:cNvCxnSpPr>
          <p:nvPr/>
        </p:nvCxnSpPr>
        <p:spPr>
          <a:xfrm rot="5400000">
            <a:off x="3064070" y="426677"/>
            <a:ext cx="275237" cy="259774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19" idx="2"/>
            <a:endCxn id="21" idx="0"/>
          </p:cNvCxnSpPr>
          <p:nvPr/>
        </p:nvCxnSpPr>
        <p:spPr>
          <a:xfrm rot="16200000" flipH="1">
            <a:off x="5927667" y="160828"/>
            <a:ext cx="285268" cy="31394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462784" y="1863170"/>
            <a:ext cx="226733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Диагностические</a:t>
            </a:r>
            <a:endParaRPr lang="ru-RU" sz="2000" b="1" dirty="0"/>
          </a:p>
        </p:txBody>
      </p:sp>
      <p:cxnSp>
        <p:nvCxnSpPr>
          <p:cNvPr id="5" name="Соединительная линия уступом 4"/>
          <p:cNvCxnSpPr>
            <a:stCxn id="19" idx="2"/>
            <a:endCxn id="53" idx="0"/>
          </p:cNvCxnSpPr>
          <p:nvPr/>
        </p:nvCxnSpPr>
        <p:spPr>
          <a:xfrm rot="16200000" flipH="1">
            <a:off x="4410889" y="1677605"/>
            <a:ext cx="275237" cy="9589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269795" y="2420888"/>
            <a:ext cx="293405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Учебные.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Планово-производственные.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Исследовательские.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100" name="Picture 4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3" b="4230"/>
          <a:stretch/>
        </p:blipFill>
        <p:spPr bwMode="auto">
          <a:xfrm>
            <a:off x="269795" y="4077072"/>
            <a:ext cx="2851225" cy="21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Прямоугольник 32"/>
          <p:cNvSpPr/>
          <p:nvPr/>
        </p:nvSpPr>
        <p:spPr>
          <a:xfrm>
            <a:off x="3417481" y="2492897"/>
            <a:ext cx="231264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Медицина.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Психология.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102" name="Picture 6" descr="ÐÐ°ÑÑÐ¸Ð½ÐºÐ¸ Ð¿Ð¾ Ð·Ð°Ð¿ÑÐ¾ÑÑ Ð´Ð¸Ð°Ð³Ð½Ð¾ÑÑÐ¸ÑÐµÑÐºÐ°Ñ Ð¸Ð³ÑÐ° ÑÑÐ¾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4" y="3507202"/>
            <a:ext cx="2987146" cy="2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ÐÐ°ÑÑÐ¸Ð½ÐºÐ¸ Ð¿Ð¾ Ð·Ð°Ð¿ÑÐ¾ÑÑ ÐºÐ¾Ð¼Ð¿ÑÑÑÐµÑÐ½ÑÐµ Ð¸Ð³ÑÑ Ð¾Ð±ÑÑÐ°ÑÑÐ¸ÐµÑ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26" y="2854534"/>
            <a:ext cx="2974200" cy="22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6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Анкетирование (опрос)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974" y="1225352"/>
            <a:ext cx="69113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Структура: </a:t>
            </a:r>
          </a:p>
          <a:p>
            <a:pPr marL="396000" indent="-2160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Вводная часть.</a:t>
            </a:r>
          </a:p>
          <a:p>
            <a:pPr marL="396000" indent="-2160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Данные о респонденте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«</a:t>
            </a:r>
            <a:r>
              <a:rPr lang="ru-RU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Паспортичка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».</a:t>
            </a:r>
          </a:p>
          <a:p>
            <a:pPr marL="396000" indent="-2160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Основная часть:</a:t>
            </a:r>
          </a:p>
          <a:p>
            <a:pPr marL="72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вступительные вопросы;</a:t>
            </a:r>
          </a:p>
          <a:p>
            <a:pPr marL="72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о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сновные вопросы;</a:t>
            </a:r>
          </a:p>
          <a:p>
            <a:pPr marL="72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з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аключительные вопросы;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2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етектор.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Кем быть? » Анкетирование в работе педагога-психолог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284984"/>
            <a:ext cx="4176985" cy="304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67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Интервью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974" y="3446998"/>
            <a:ext cx="69113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Структура: </a:t>
            </a:r>
          </a:p>
          <a:p>
            <a:pPr marL="396000" indent="-2160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Вводная часть.</a:t>
            </a:r>
          </a:p>
          <a:p>
            <a:pPr marL="396000" indent="-2160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Основная часть:</a:t>
            </a:r>
          </a:p>
          <a:p>
            <a:pPr marL="72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вступительные вопросы;</a:t>
            </a:r>
          </a:p>
          <a:p>
            <a:pPr marL="72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о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сновные вопросы;</a:t>
            </a:r>
          </a:p>
          <a:p>
            <a:pPr marL="720000" lvl="1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з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аключительные вопросы.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79512" y="1196752"/>
            <a:ext cx="878497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Виды: </a:t>
            </a:r>
          </a:p>
          <a:p>
            <a:pPr marL="396000" indent="-216000">
              <a:spcAft>
                <a:spcPts val="600"/>
              </a:spcAft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Формализованное </a:t>
            </a:r>
            <a:b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(беседа по детально разработанному плану).</a:t>
            </a:r>
          </a:p>
          <a:p>
            <a:pPr marL="396000" indent="-216000"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Не формализованное </a:t>
            </a:r>
            <a:b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(длительная беседа по общей программе, но без проработанных деталей).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Как работает метод интервью в копирайтинге | Агентство копирайтинга –  АПТекс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23" y="3429000"/>
            <a:ext cx="4577413" cy="257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5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Инженерия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268760"/>
            <a:ext cx="7608771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ru-RU" b="1" dirty="0"/>
              <a:t>«Стремление к знанию – одно из основных свойств человека» </a:t>
            </a:r>
            <a:endParaRPr lang="ru-RU" b="1" dirty="0" smtClean="0"/>
          </a:p>
          <a:p>
            <a:pPr algn="r" eaLnBrk="1" hangingPunct="1">
              <a:lnSpc>
                <a:spcPct val="150000"/>
              </a:lnSpc>
              <a:spcBef>
                <a:spcPts val="0"/>
              </a:spcBef>
            </a:pPr>
            <a:r>
              <a:rPr lang="ru-RU" b="1" dirty="0" smtClean="0"/>
              <a:t>Аристотель</a:t>
            </a:r>
            <a:r>
              <a:rPr lang="ru-RU" altLang="ru-RU" dirty="0" smtClean="0"/>
              <a:t> </a:t>
            </a:r>
            <a:endParaRPr lang="ru-RU" alt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2140794"/>
            <a:ext cx="9144000" cy="1097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b="1" dirty="0" smtClean="0"/>
              <a:t>Знание</a:t>
            </a:r>
            <a:r>
              <a:rPr lang="ru-RU" dirty="0"/>
              <a:t> — форма существования и систематизации </a:t>
            </a:r>
            <a:r>
              <a:rPr lang="ru-RU" dirty="0" smtClean="0"/>
              <a:t>результатов</a:t>
            </a:r>
            <a:r>
              <a:rPr lang="ru-RU" dirty="0"/>
              <a:t> познавательной деятельности человека. Знание помогает людям рационально организовывать свою деятельность и решать различные проблемы, возникающие в её процессе.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986" y="3356992"/>
            <a:ext cx="9128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Информация</a:t>
            </a:r>
            <a:r>
              <a:rPr lang="ru-RU" dirty="0"/>
              <a:t> </a:t>
            </a:r>
            <a:r>
              <a:rPr lang="ru-RU" dirty="0" smtClean="0"/>
              <a:t>— </a:t>
            </a:r>
            <a:r>
              <a:rPr lang="ru-RU" dirty="0"/>
              <a:t>сведения о чём-либо, независимо от формы их представления.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4403" y="4725144"/>
            <a:ext cx="906332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b="1" dirty="0" smtClean="0"/>
              <a:t>Инженерия знаний</a:t>
            </a:r>
            <a:r>
              <a:rPr lang="ru-RU" dirty="0"/>
              <a:t> — </a:t>
            </a:r>
            <a:r>
              <a:rPr lang="ru-RU" dirty="0" smtClean="0"/>
              <a:t>дисциплина </a:t>
            </a:r>
            <a:r>
              <a:rPr lang="ru-RU" dirty="0"/>
              <a:t>инженерии, </a:t>
            </a:r>
            <a:r>
              <a:rPr lang="ru-RU" dirty="0" smtClean="0"/>
              <a:t>направленная </a:t>
            </a:r>
            <a:r>
              <a:rPr lang="ru-RU" dirty="0"/>
              <a:t>на внедрение знаний в компьютерные системы для решения сложных </a:t>
            </a:r>
            <a:r>
              <a:rPr lang="ru-RU" dirty="0" smtClean="0"/>
              <a:t>задач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8771" y="3861048"/>
            <a:ext cx="9048953" cy="75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b="1" dirty="0" smtClean="0"/>
              <a:t>Данные</a:t>
            </a:r>
            <a:r>
              <a:rPr lang="ru-RU" dirty="0"/>
              <a:t> </a:t>
            </a:r>
            <a:r>
              <a:rPr lang="ru-RU" dirty="0" smtClean="0"/>
              <a:t>— </a:t>
            </a:r>
            <a:r>
              <a:rPr lang="ru-RU" dirty="0"/>
              <a:t>представление фактов и идей в формализованном виде, пригодном для передачи и обработки в некотором информационном процессе.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4025" y="5726722"/>
            <a:ext cx="906332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u-RU" b="1" dirty="0" smtClean="0"/>
              <a:t>Инженерия знаний</a:t>
            </a:r>
            <a:r>
              <a:rPr lang="ru-RU" dirty="0"/>
              <a:t> — </a:t>
            </a:r>
            <a:r>
              <a:rPr lang="ru-RU" dirty="0" smtClean="0"/>
              <a:t>наука о получении, обработке и представлении знаний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63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Интервью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974" y="1215916"/>
            <a:ext cx="8639498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200" dirty="0" smtClean="0">
                <a:latin typeface="Verdana" panose="020B0604030504040204" pitchFamily="34" charset="0"/>
                <a:ea typeface="Verdana" panose="020B0604030504040204" pitchFamily="34" charset="0"/>
              </a:rPr>
              <a:t>Подготовка: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396000" indent="-2160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Выбор респондента.</a:t>
            </a:r>
          </a:p>
          <a:p>
            <a:pPr marL="396000" indent="-2160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Определение формата.</a:t>
            </a:r>
          </a:p>
          <a:p>
            <a:pPr marL="396000" indent="-2160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Разработка плана интервью.</a:t>
            </a:r>
          </a:p>
          <a:p>
            <a:pPr marL="396000" indent="-2160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Определение места и времени.</a:t>
            </a:r>
          </a:p>
          <a:p>
            <a:pPr marL="396000" indent="-2160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Выбор методов фиксации получаемой информации.</a:t>
            </a:r>
          </a:p>
        </p:txBody>
      </p:sp>
      <p:pic>
        <p:nvPicPr>
          <p:cNvPr id="3074" name="Picture 2" descr="Что такое скрининговое интервью? Советы по подготовк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218" y="4221088"/>
            <a:ext cx="384042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Классификация вопросов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1003" y="1187823"/>
            <a:ext cx="2459118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Подготовка</a:t>
            </a:r>
            <a:endParaRPr lang="ru-RU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80977" y="1854845"/>
            <a:ext cx="1294680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Общая</a:t>
            </a:r>
            <a:endParaRPr lang="ru-R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804248" y="1854845"/>
            <a:ext cx="2103632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Психологическая</a:t>
            </a:r>
            <a:endParaRPr lang="ru-RU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876257" y="2564904"/>
            <a:ext cx="2039760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Знакомство с теорией общения</a:t>
            </a:r>
            <a:endParaRPr lang="ru-R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6868120" y="4031688"/>
            <a:ext cx="2039760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Изучение когнитивной психологии</a:t>
            </a:r>
            <a:endParaRPr lang="ru-RU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4643437" y="2396809"/>
            <a:ext cx="1771846" cy="16312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Овладение теорией и навыками интервьюирования</a:t>
            </a:r>
            <a:endParaRPr lang="ru-RU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2486786" y="2432450"/>
            <a:ext cx="1814539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Изучение предметной области</a:t>
            </a:r>
            <a:endParaRPr lang="ru-RU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486786" y="3565465"/>
            <a:ext cx="1800932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Подготовка ситуации общения</a:t>
            </a:r>
            <a:endParaRPr lang="ru-RU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467544" y="2469239"/>
            <a:ext cx="1656000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Повышение научной эрудиции</a:t>
            </a:r>
            <a:endParaRPr lang="ru-RU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467544" y="4746664"/>
            <a:ext cx="1656000" cy="132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" rIns="18000" rtlCol="0">
            <a:spAutoFit/>
          </a:bodyPr>
          <a:lstStyle/>
          <a:p>
            <a:pPr algn="ctr"/>
            <a:r>
              <a:rPr lang="ru-RU" sz="2000" b="1" dirty="0" smtClean="0"/>
              <a:t>Знакомство с системной методологией</a:t>
            </a:r>
            <a:endParaRPr lang="ru-RU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467544" y="3645024"/>
            <a:ext cx="1656000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Обладание общей культурой</a:t>
            </a:r>
            <a:endParaRPr lang="ru-RU" sz="2000" dirty="0"/>
          </a:p>
        </p:txBody>
      </p:sp>
      <p:cxnSp>
        <p:nvCxnSpPr>
          <p:cNvPr id="9" name="Соединительная линия уступом 8"/>
          <p:cNvCxnSpPr>
            <a:stCxn id="19" idx="2"/>
            <a:endCxn id="20" idx="0"/>
          </p:cNvCxnSpPr>
          <p:nvPr/>
        </p:nvCxnSpPr>
        <p:spPr>
          <a:xfrm rot="5400000">
            <a:off x="2530984" y="-114733"/>
            <a:ext cx="266912" cy="367224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19" idx="2"/>
            <a:endCxn id="21" idx="0"/>
          </p:cNvCxnSpPr>
          <p:nvPr/>
        </p:nvCxnSpPr>
        <p:spPr>
          <a:xfrm rot="16200000" flipH="1">
            <a:off x="6044857" y="43638"/>
            <a:ext cx="266912" cy="3355502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>
            <a:endCxn id="34" idx="1"/>
          </p:cNvCxnSpPr>
          <p:nvPr/>
        </p:nvCxnSpPr>
        <p:spPr>
          <a:xfrm rot="16200000" flipH="1">
            <a:off x="4097430" y="2666410"/>
            <a:ext cx="949138" cy="142875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Соединительная линия уступом 45"/>
          <p:cNvCxnSpPr>
            <a:stCxn id="21" idx="1"/>
            <a:endCxn id="23" idx="1"/>
          </p:cNvCxnSpPr>
          <p:nvPr/>
        </p:nvCxnSpPr>
        <p:spPr>
          <a:xfrm rot="10800000" flipH="1" flipV="1">
            <a:off x="6804247" y="2054900"/>
            <a:ext cx="72009" cy="1017836"/>
          </a:xfrm>
          <a:prstGeom prst="bentConnector3">
            <a:avLst>
              <a:gd name="adj1" fmla="val -31746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Соединительная линия уступом 47"/>
          <p:cNvCxnSpPr>
            <a:stCxn id="21" idx="1"/>
            <a:endCxn id="30" idx="1"/>
          </p:cNvCxnSpPr>
          <p:nvPr/>
        </p:nvCxnSpPr>
        <p:spPr>
          <a:xfrm rot="10800000" flipH="1" flipV="1">
            <a:off x="6804248" y="2054900"/>
            <a:ext cx="63872" cy="2484620"/>
          </a:xfrm>
          <a:prstGeom prst="bentConnector3">
            <a:avLst>
              <a:gd name="adj1" fmla="val -357903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Соединительная линия уступом 57"/>
          <p:cNvCxnSpPr>
            <a:endCxn id="40" idx="1"/>
          </p:cNvCxnSpPr>
          <p:nvPr/>
        </p:nvCxnSpPr>
        <p:spPr>
          <a:xfrm rot="16200000" flipH="1">
            <a:off x="-1175260" y="3765580"/>
            <a:ext cx="3145104" cy="140504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Соединительная линия уступом 61"/>
          <p:cNvCxnSpPr>
            <a:endCxn id="35" idx="1"/>
          </p:cNvCxnSpPr>
          <p:nvPr/>
        </p:nvCxnSpPr>
        <p:spPr>
          <a:xfrm rot="16200000" flipH="1">
            <a:off x="2069098" y="2522593"/>
            <a:ext cx="685325" cy="150051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8" name="Соединительная линия уступом 2047"/>
          <p:cNvCxnSpPr>
            <a:endCxn id="36" idx="1"/>
          </p:cNvCxnSpPr>
          <p:nvPr/>
        </p:nvCxnSpPr>
        <p:spPr>
          <a:xfrm rot="16200000" flipH="1">
            <a:off x="1499635" y="3086146"/>
            <a:ext cx="1824248" cy="150054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4" name="Соединительная линия уступом 2063"/>
          <p:cNvCxnSpPr>
            <a:endCxn id="39" idx="1"/>
          </p:cNvCxnSpPr>
          <p:nvPr/>
        </p:nvCxnSpPr>
        <p:spPr>
          <a:xfrm rot="16200000" flipH="1">
            <a:off x="41260" y="2550787"/>
            <a:ext cx="712064" cy="140504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Соединительная линия уступом 2066"/>
          <p:cNvCxnSpPr>
            <a:endCxn id="41" idx="1"/>
          </p:cNvCxnSpPr>
          <p:nvPr/>
        </p:nvCxnSpPr>
        <p:spPr>
          <a:xfrm rot="16200000" flipH="1">
            <a:off x="-499317" y="3185995"/>
            <a:ext cx="1793220" cy="14050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301325" y="1863168"/>
            <a:ext cx="1829296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Специальная</a:t>
            </a:r>
            <a:endParaRPr lang="ru-RU" sz="2000" dirty="0"/>
          </a:p>
        </p:txBody>
      </p:sp>
      <p:sp>
        <p:nvSpPr>
          <p:cNvPr id="54" name="TextBox 53"/>
          <p:cNvSpPr txBox="1"/>
          <p:nvPr/>
        </p:nvSpPr>
        <p:spPr>
          <a:xfrm>
            <a:off x="1758264" y="1848939"/>
            <a:ext cx="1829296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Конкретная</a:t>
            </a:r>
            <a:endParaRPr lang="ru-RU" sz="2000" dirty="0"/>
          </a:p>
        </p:txBody>
      </p:sp>
      <p:sp>
        <p:nvSpPr>
          <p:cNvPr id="72" name="TextBox 71"/>
          <p:cNvSpPr txBox="1"/>
          <p:nvPr/>
        </p:nvSpPr>
        <p:spPr>
          <a:xfrm>
            <a:off x="2493589" y="4725144"/>
            <a:ext cx="1800932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Знакомство с экспертами</a:t>
            </a:r>
            <a:endParaRPr lang="ru-RU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2486786" y="5588767"/>
            <a:ext cx="1800932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Тестирование экспертов</a:t>
            </a:r>
            <a:endParaRPr lang="ru-RU" sz="2000" dirty="0"/>
          </a:p>
        </p:txBody>
      </p:sp>
      <p:cxnSp>
        <p:nvCxnSpPr>
          <p:cNvPr id="74" name="Соединительная линия уступом 73"/>
          <p:cNvCxnSpPr>
            <a:endCxn id="72" idx="1"/>
          </p:cNvCxnSpPr>
          <p:nvPr/>
        </p:nvCxnSpPr>
        <p:spPr>
          <a:xfrm rot="16200000" flipH="1">
            <a:off x="1574570" y="4160067"/>
            <a:ext cx="1681183" cy="156855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Соединительная линия уступом 74"/>
          <p:cNvCxnSpPr>
            <a:endCxn id="73" idx="1"/>
          </p:cNvCxnSpPr>
          <p:nvPr/>
        </p:nvCxnSpPr>
        <p:spPr>
          <a:xfrm rot="16200000" flipH="1">
            <a:off x="1553889" y="5009812"/>
            <a:ext cx="1715741" cy="150053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Соединительная линия уступом 58"/>
          <p:cNvCxnSpPr>
            <a:stCxn id="19" idx="2"/>
            <a:endCxn id="53" idx="0"/>
          </p:cNvCxnSpPr>
          <p:nvPr/>
        </p:nvCxnSpPr>
        <p:spPr>
          <a:xfrm rot="16200000" flipH="1">
            <a:off x="4720650" y="1367844"/>
            <a:ext cx="275235" cy="71541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Соединительная линия уступом 63"/>
          <p:cNvCxnSpPr>
            <a:stCxn id="19" idx="2"/>
            <a:endCxn id="54" idx="0"/>
          </p:cNvCxnSpPr>
          <p:nvPr/>
        </p:nvCxnSpPr>
        <p:spPr>
          <a:xfrm rot="5400000">
            <a:off x="3456234" y="804611"/>
            <a:ext cx="261006" cy="18276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68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Классификация вопросов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1003" y="1187823"/>
            <a:ext cx="2459118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Вопросы</a:t>
            </a:r>
            <a:endParaRPr lang="ru-RU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80976" y="1854845"/>
            <a:ext cx="226733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По форме</a:t>
            </a:r>
            <a:endParaRPr lang="ru-R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804248" y="1854845"/>
            <a:ext cx="2103632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По воздействи</a:t>
            </a:r>
            <a:r>
              <a:rPr lang="ru-RU" sz="2000" b="1" dirty="0"/>
              <a:t>ю</a:t>
            </a:r>
            <a:endParaRPr lang="ru-RU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876257" y="2564904"/>
            <a:ext cx="2039760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Нейтральные</a:t>
            </a:r>
            <a:endParaRPr lang="ru-R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6876257" y="3130121"/>
            <a:ext cx="2039760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Наводящие</a:t>
            </a:r>
            <a:endParaRPr lang="ru-RU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2907604" y="2510655"/>
            <a:ext cx="143869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Открытые</a:t>
            </a:r>
            <a:endParaRPr lang="ru-RU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1085778" y="2564904"/>
            <a:ext cx="143869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Закрытые</a:t>
            </a:r>
            <a:endParaRPr lang="ru-RU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5363356" y="4130193"/>
            <a:ext cx="2088964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Основные</a:t>
            </a:r>
            <a:endParaRPr lang="ru-RU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5363356" y="4697669"/>
            <a:ext cx="2088964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Зондирующие</a:t>
            </a:r>
            <a:endParaRPr lang="ru-RU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5363356" y="5333146"/>
            <a:ext cx="2088964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Контрольные</a:t>
            </a:r>
            <a:endParaRPr lang="ru-RU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702430" y="3080336"/>
            <a:ext cx="16440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Смешанные</a:t>
            </a:r>
            <a:endParaRPr lang="ru-RU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467545" y="5347221"/>
            <a:ext cx="1438695" cy="40011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Косвенные</a:t>
            </a:r>
            <a:endParaRPr lang="ru-RU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467544" y="3722301"/>
            <a:ext cx="1438696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Личные</a:t>
            </a:r>
            <a:endParaRPr lang="ru-RU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467544" y="4746664"/>
            <a:ext cx="1438696" cy="40011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Прямые</a:t>
            </a:r>
            <a:endParaRPr lang="ru-RU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467544" y="4196469"/>
            <a:ext cx="1438696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Безличные</a:t>
            </a:r>
            <a:endParaRPr lang="ru-RU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298895" y="3726170"/>
            <a:ext cx="2344542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Вербальные</a:t>
            </a:r>
            <a:endParaRPr lang="ru-RU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2298893" y="4396524"/>
            <a:ext cx="2344543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С использованием наглядного материала</a:t>
            </a:r>
            <a:endParaRPr lang="ru-RU" sz="2000" dirty="0"/>
          </a:p>
        </p:txBody>
      </p:sp>
      <p:cxnSp>
        <p:nvCxnSpPr>
          <p:cNvPr id="9" name="Соединительная линия уступом 8"/>
          <p:cNvCxnSpPr>
            <a:stCxn id="19" idx="2"/>
            <a:endCxn id="20" idx="0"/>
          </p:cNvCxnSpPr>
          <p:nvPr/>
        </p:nvCxnSpPr>
        <p:spPr>
          <a:xfrm rot="5400000">
            <a:off x="2774148" y="128431"/>
            <a:ext cx="266912" cy="3185917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19" idx="2"/>
            <a:endCxn id="21" idx="0"/>
          </p:cNvCxnSpPr>
          <p:nvPr/>
        </p:nvCxnSpPr>
        <p:spPr>
          <a:xfrm rot="16200000" flipH="1">
            <a:off x="6044857" y="43638"/>
            <a:ext cx="266912" cy="3355502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>
            <a:stCxn id="20" idx="2"/>
            <a:endCxn id="32" idx="0"/>
          </p:cNvCxnSpPr>
          <p:nvPr/>
        </p:nvCxnSpPr>
        <p:spPr>
          <a:xfrm rot="16200000" flipH="1">
            <a:off x="2342948" y="1226651"/>
            <a:ext cx="255700" cy="2312307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>
            <a:stCxn id="20" idx="2"/>
            <a:endCxn id="33" idx="0"/>
          </p:cNvCxnSpPr>
          <p:nvPr/>
        </p:nvCxnSpPr>
        <p:spPr>
          <a:xfrm rot="16200000" flipH="1">
            <a:off x="1404911" y="2164688"/>
            <a:ext cx="309949" cy="490481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Соединительная линия уступом 45"/>
          <p:cNvCxnSpPr>
            <a:stCxn id="21" idx="1"/>
            <a:endCxn id="23" idx="1"/>
          </p:cNvCxnSpPr>
          <p:nvPr/>
        </p:nvCxnSpPr>
        <p:spPr>
          <a:xfrm rot="10800000" flipH="1" flipV="1">
            <a:off x="6804247" y="2054899"/>
            <a:ext cx="72009" cy="710059"/>
          </a:xfrm>
          <a:prstGeom prst="bentConnector3">
            <a:avLst>
              <a:gd name="adj1" fmla="val -31746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Соединительная линия уступом 47"/>
          <p:cNvCxnSpPr>
            <a:stCxn id="21" idx="1"/>
            <a:endCxn id="30" idx="1"/>
          </p:cNvCxnSpPr>
          <p:nvPr/>
        </p:nvCxnSpPr>
        <p:spPr>
          <a:xfrm rot="10800000" flipH="1" flipV="1">
            <a:off x="6804247" y="2054900"/>
            <a:ext cx="72009" cy="1275276"/>
          </a:xfrm>
          <a:prstGeom prst="bentConnector3">
            <a:avLst>
              <a:gd name="adj1" fmla="val -31746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Соединительная линия уступом 57"/>
          <p:cNvCxnSpPr>
            <a:endCxn id="38" idx="1"/>
          </p:cNvCxnSpPr>
          <p:nvPr/>
        </p:nvCxnSpPr>
        <p:spPr>
          <a:xfrm rot="16200000" flipH="1">
            <a:off x="-1244705" y="3835026"/>
            <a:ext cx="3283996" cy="140503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Соединительная линия уступом 59"/>
          <p:cNvCxnSpPr>
            <a:endCxn id="37" idx="1"/>
          </p:cNvCxnSpPr>
          <p:nvPr/>
        </p:nvCxnSpPr>
        <p:spPr>
          <a:xfrm>
            <a:off x="321728" y="2254954"/>
            <a:ext cx="1380702" cy="1025437"/>
          </a:xfrm>
          <a:prstGeom prst="bentConnector3">
            <a:avLst>
              <a:gd name="adj1" fmla="val -55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Соединительная линия уступом 61"/>
          <p:cNvCxnSpPr>
            <a:endCxn id="34" idx="1"/>
          </p:cNvCxnSpPr>
          <p:nvPr/>
        </p:nvCxnSpPr>
        <p:spPr>
          <a:xfrm rot="16200000" flipH="1">
            <a:off x="5068483" y="4035375"/>
            <a:ext cx="346704" cy="24304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8" name="Соединительная линия уступом 2047"/>
          <p:cNvCxnSpPr>
            <a:endCxn id="35" idx="1"/>
          </p:cNvCxnSpPr>
          <p:nvPr/>
        </p:nvCxnSpPr>
        <p:spPr>
          <a:xfrm rot="16200000" flipH="1">
            <a:off x="4417909" y="3952277"/>
            <a:ext cx="1647852" cy="243041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0" name="Соединительная линия уступом 2049"/>
          <p:cNvCxnSpPr>
            <a:endCxn id="36" idx="1"/>
          </p:cNvCxnSpPr>
          <p:nvPr/>
        </p:nvCxnSpPr>
        <p:spPr>
          <a:xfrm rot="16200000" flipH="1">
            <a:off x="3602711" y="3772556"/>
            <a:ext cx="3278248" cy="24304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8" name="Соединительная линия уступом 2057"/>
          <p:cNvCxnSpPr>
            <a:endCxn id="42" idx="1"/>
          </p:cNvCxnSpPr>
          <p:nvPr/>
        </p:nvCxnSpPr>
        <p:spPr>
          <a:xfrm rot="16200000" flipH="1">
            <a:off x="2066273" y="3693603"/>
            <a:ext cx="321228" cy="144016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0" name="Соединительная линия уступом 2059"/>
          <p:cNvCxnSpPr>
            <a:endCxn id="43" idx="1"/>
          </p:cNvCxnSpPr>
          <p:nvPr/>
        </p:nvCxnSpPr>
        <p:spPr>
          <a:xfrm rot="16200000" flipH="1">
            <a:off x="1577206" y="4182669"/>
            <a:ext cx="1299358" cy="144016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4" name="Соединительная линия уступом 2063"/>
          <p:cNvCxnSpPr>
            <a:endCxn id="39" idx="1"/>
          </p:cNvCxnSpPr>
          <p:nvPr/>
        </p:nvCxnSpPr>
        <p:spPr>
          <a:xfrm rot="16200000" flipH="1">
            <a:off x="-436408" y="3018404"/>
            <a:ext cx="1667402" cy="140501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Соединительная линия уступом 2066"/>
          <p:cNvCxnSpPr>
            <a:endCxn id="41" idx="1"/>
          </p:cNvCxnSpPr>
          <p:nvPr/>
        </p:nvCxnSpPr>
        <p:spPr>
          <a:xfrm rot="16200000" flipH="1">
            <a:off x="-669329" y="3259651"/>
            <a:ext cx="2133244" cy="140501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Соединительная линия уступом 2068"/>
          <p:cNvCxnSpPr>
            <a:endCxn id="40" idx="1"/>
          </p:cNvCxnSpPr>
          <p:nvPr/>
        </p:nvCxnSpPr>
        <p:spPr>
          <a:xfrm rot="16200000" flipH="1">
            <a:off x="-944426" y="3534748"/>
            <a:ext cx="2683439" cy="14050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462784" y="1863170"/>
            <a:ext cx="226733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По функции</a:t>
            </a:r>
            <a:endParaRPr lang="ru-RU" sz="2000" dirty="0"/>
          </a:p>
        </p:txBody>
      </p:sp>
      <p:cxnSp>
        <p:nvCxnSpPr>
          <p:cNvPr id="2089" name="Прямая соединительная линия 2088"/>
          <p:cNvCxnSpPr/>
          <p:nvPr/>
        </p:nvCxnSpPr>
        <p:spPr>
          <a:xfrm flipH="1">
            <a:off x="321728" y="3604997"/>
            <a:ext cx="1833151" cy="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Соединительная линия уступом 4"/>
          <p:cNvCxnSpPr>
            <a:stCxn id="19" idx="2"/>
            <a:endCxn id="53" idx="0"/>
          </p:cNvCxnSpPr>
          <p:nvPr/>
        </p:nvCxnSpPr>
        <p:spPr>
          <a:xfrm rot="16200000" flipH="1">
            <a:off x="4410889" y="1677605"/>
            <a:ext cx="275237" cy="9589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Классификация методов извлечения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1003" y="1187823"/>
            <a:ext cx="2459118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Выбор метода</a:t>
            </a:r>
            <a:endParaRPr lang="ru-RU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80974" y="1854845"/>
            <a:ext cx="2374802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Личностные особенности специалиста</a:t>
            </a:r>
            <a:endParaRPr lang="ru-RU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2699792" y="1873978"/>
            <a:ext cx="2823712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Личностные особенности </a:t>
            </a:r>
            <a:r>
              <a:rPr lang="ru-RU" sz="2000" b="1" dirty="0" smtClean="0"/>
              <a:t>эксперта</a:t>
            </a:r>
            <a:endParaRPr lang="ru-RU" sz="2000" dirty="0"/>
          </a:p>
        </p:txBody>
      </p:sp>
      <p:cxnSp>
        <p:nvCxnSpPr>
          <p:cNvPr id="9" name="Соединительная линия уступом 8"/>
          <p:cNvCxnSpPr>
            <a:stCxn id="19" idx="2"/>
            <a:endCxn id="20" idx="0"/>
          </p:cNvCxnSpPr>
          <p:nvPr/>
        </p:nvCxnSpPr>
        <p:spPr>
          <a:xfrm rot="5400000">
            <a:off x="2801013" y="155296"/>
            <a:ext cx="266912" cy="3132187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>
            <a:stCxn id="19" idx="2"/>
            <a:endCxn id="21" idx="0"/>
          </p:cNvCxnSpPr>
          <p:nvPr/>
        </p:nvCxnSpPr>
        <p:spPr>
          <a:xfrm rot="5400000">
            <a:off x="4163083" y="1536498"/>
            <a:ext cx="286045" cy="388914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012160" y="1873978"/>
            <a:ext cx="2823712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Характеристики предметной области</a:t>
            </a:r>
            <a:endParaRPr lang="ru-RU" sz="2000" dirty="0"/>
          </a:p>
        </p:txBody>
      </p:sp>
      <p:pic>
        <p:nvPicPr>
          <p:cNvPr id="1026" name="Picture 2" descr="http://www.stihi.ru/pics/2011/12/02/65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" y="3645024"/>
            <a:ext cx="1719756" cy="230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9865" y="3316115"/>
            <a:ext cx="180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Мыслитель</a:t>
            </a:r>
            <a:endParaRPr lang="ru-RU" sz="2400" dirty="0"/>
          </a:p>
        </p:txBody>
      </p:sp>
      <p:cxnSp>
        <p:nvCxnSpPr>
          <p:cNvPr id="50" name="Соединительная линия уступом 49"/>
          <p:cNvCxnSpPr>
            <a:stCxn id="19" idx="2"/>
            <a:endCxn id="61" idx="0"/>
          </p:cNvCxnSpPr>
          <p:nvPr/>
        </p:nvCxnSpPr>
        <p:spPr>
          <a:xfrm rot="16200000" flipH="1">
            <a:off x="5819267" y="269228"/>
            <a:ext cx="286045" cy="2923454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http://nowords.ucoz.ru/287dd9758e5e533568e30ebaa818eba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31" y="3324584"/>
            <a:ext cx="1862109" cy="280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2213949" y="3015319"/>
            <a:ext cx="1897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Собеседник</a:t>
            </a:r>
            <a:endParaRPr lang="ru-RU" sz="24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4643437" y="3177615"/>
            <a:ext cx="1419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П</a:t>
            </a:r>
            <a:r>
              <a:rPr lang="ru-RU" sz="2400" dirty="0" smtClean="0"/>
              <a:t>рактик </a:t>
            </a:r>
            <a:endParaRPr lang="ru-RU" sz="2400" dirty="0"/>
          </a:p>
        </p:txBody>
      </p:sp>
      <p:pic>
        <p:nvPicPr>
          <p:cNvPr id="1030" name="Picture 6" descr="http://forum.peredelka.tv/uploads/profile/photo-60366.gif?_r=13729759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2" y="3933056"/>
            <a:ext cx="1562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6876257" y="3060038"/>
            <a:ext cx="2039760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Хорошо</a:t>
            </a:r>
            <a:endParaRPr lang="ru-RU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6876257" y="3625255"/>
            <a:ext cx="2039760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Средне</a:t>
            </a:r>
            <a:endParaRPr lang="ru-RU" sz="2000" dirty="0"/>
          </a:p>
        </p:txBody>
      </p:sp>
      <p:sp>
        <p:nvSpPr>
          <p:cNvPr id="75" name="TextBox 74"/>
          <p:cNvSpPr txBox="1"/>
          <p:nvPr/>
        </p:nvSpPr>
        <p:spPr>
          <a:xfrm>
            <a:off x="6876258" y="4220081"/>
            <a:ext cx="2039760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Слабо </a:t>
            </a:r>
            <a:r>
              <a:rPr lang="ru-RU" sz="2000" b="1" dirty="0"/>
              <a:t>документированные</a:t>
            </a:r>
          </a:p>
        </p:txBody>
      </p:sp>
      <p:cxnSp>
        <p:nvCxnSpPr>
          <p:cNvPr id="76" name="Соединительная линия уступом 75"/>
          <p:cNvCxnSpPr>
            <a:stCxn id="61" idx="2"/>
            <a:endCxn id="74" idx="1"/>
          </p:cNvCxnSpPr>
          <p:nvPr/>
        </p:nvCxnSpPr>
        <p:spPr>
          <a:xfrm rot="5400000">
            <a:off x="6528414" y="2929708"/>
            <a:ext cx="1243446" cy="547759"/>
          </a:xfrm>
          <a:prstGeom prst="bentConnector4">
            <a:avLst>
              <a:gd name="adj1" fmla="val 16303"/>
              <a:gd name="adj2" fmla="val 141734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Соединительная линия уступом 78"/>
          <p:cNvCxnSpPr>
            <a:stCxn id="61" idx="2"/>
            <a:endCxn id="75" idx="1"/>
          </p:cNvCxnSpPr>
          <p:nvPr/>
        </p:nvCxnSpPr>
        <p:spPr>
          <a:xfrm rot="5400000">
            <a:off x="6077113" y="3381009"/>
            <a:ext cx="2146049" cy="547758"/>
          </a:xfrm>
          <a:prstGeom prst="bentConnector4">
            <a:avLst>
              <a:gd name="adj1" fmla="val 9927"/>
              <a:gd name="adj2" fmla="val 141734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Соединительная линия уступом 83"/>
          <p:cNvCxnSpPr>
            <a:stCxn id="61" idx="2"/>
            <a:endCxn id="73" idx="1"/>
          </p:cNvCxnSpPr>
          <p:nvPr/>
        </p:nvCxnSpPr>
        <p:spPr>
          <a:xfrm rot="5400000">
            <a:off x="6811023" y="2647099"/>
            <a:ext cx="678229" cy="547759"/>
          </a:xfrm>
          <a:prstGeom prst="bentConnector4">
            <a:avLst>
              <a:gd name="adj1" fmla="val 30549"/>
              <a:gd name="adj2" fmla="val 141734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95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Принципы </a:t>
            </a:r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структурирования </a:t>
            </a:r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323528" y="1340768"/>
            <a:ext cx="849694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Принцип первый: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 всю имеющуюся информацию необходимо разделить на группы, подгруппы в соответствии с отдельно взятыми критериями. </a:t>
            </a:r>
            <a:endParaRPr lang="ru-RU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Принцип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второй: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 группы и подгруппы должны быть тесно связаны логическими цепочками, ассоциативными рядами или же выстроены в соответствии с определёнными правилами: по степени важности, по времени, форме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170" name="Picture 2" descr="What to Consider When Structuring Your Supply Ch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653380"/>
            <a:ext cx="2307531" cy="278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7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Принципы </a:t>
            </a:r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структурирования </a:t>
            </a:r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8194" name="Picture 2" descr="Принципы структурирования информации при написании статьи — ВикиПро:  Отраслевая энциклопедия. Окна, двери, мебел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58" y="1190744"/>
            <a:ext cx="7272808" cy="51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1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Методы структурирования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4248" y="1412776"/>
            <a:ext cx="2459118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МСЗ (по форме)</a:t>
            </a:r>
            <a:endParaRPr lang="ru-RU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0976" y="2877377"/>
            <a:ext cx="226733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Символьные</a:t>
            </a:r>
            <a:endParaRPr lang="ru-RU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065261" y="3511478"/>
            <a:ext cx="195721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Иерархические</a:t>
            </a:r>
            <a:endParaRPr lang="ru-R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079631" y="4206504"/>
            <a:ext cx="1800932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Сетевые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314644" y="3550779"/>
            <a:ext cx="216024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Табличные</a:t>
            </a:r>
            <a:endParaRPr lang="ru-RU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92074" y="4251954"/>
            <a:ext cx="2154296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Текстовые</a:t>
            </a:r>
            <a:endParaRPr lang="ru-RU" sz="2000" dirty="0"/>
          </a:p>
        </p:txBody>
      </p:sp>
      <p:cxnSp>
        <p:nvCxnSpPr>
          <p:cNvPr id="19" name="Соединительная линия уступом 18"/>
          <p:cNvCxnSpPr>
            <a:endCxn id="13" idx="0"/>
          </p:cNvCxnSpPr>
          <p:nvPr/>
        </p:nvCxnSpPr>
        <p:spPr>
          <a:xfrm rot="10800000" flipV="1">
            <a:off x="1314645" y="2149681"/>
            <a:ext cx="3139162" cy="7276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endCxn id="14" idx="1"/>
          </p:cNvCxnSpPr>
          <p:nvPr/>
        </p:nvCxnSpPr>
        <p:spPr>
          <a:xfrm rot="16200000" flipH="1">
            <a:off x="6593637" y="3239909"/>
            <a:ext cx="714580" cy="228668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endCxn id="15" idx="1"/>
          </p:cNvCxnSpPr>
          <p:nvPr/>
        </p:nvCxnSpPr>
        <p:spPr>
          <a:xfrm rot="16200000" flipH="1">
            <a:off x="6198127" y="3525055"/>
            <a:ext cx="1519968" cy="24304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>
            <a:endCxn id="16" idx="1"/>
          </p:cNvCxnSpPr>
          <p:nvPr/>
        </p:nvCxnSpPr>
        <p:spPr>
          <a:xfrm rot="16200000" flipH="1">
            <a:off x="1014909" y="3451098"/>
            <a:ext cx="458969" cy="140502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endCxn id="18" idx="1"/>
          </p:cNvCxnSpPr>
          <p:nvPr/>
        </p:nvCxnSpPr>
        <p:spPr>
          <a:xfrm rot="16200000" flipH="1">
            <a:off x="-63229" y="3796706"/>
            <a:ext cx="1164160" cy="14644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64088" y="2486479"/>
            <a:ext cx="226733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Визуальные</a:t>
            </a:r>
            <a:endParaRPr lang="ru-RU" sz="2000" b="1" dirty="0"/>
          </a:p>
        </p:txBody>
      </p:sp>
      <p:cxnSp>
        <p:nvCxnSpPr>
          <p:cNvPr id="25" name="Соединительная линия уступом 24"/>
          <p:cNvCxnSpPr>
            <a:stCxn id="12" idx="2"/>
            <a:endCxn id="24" idx="0"/>
          </p:cNvCxnSpPr>
          <p:nvPr/>
        </p:nvCxnSpPr>
        <p:spPr>
          <a:xfrm rot="16200000" flipH="1">
            <a:off x="5138986" y="1127707"/>
            <a:ext cx="673593" cy="20439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30493" y="4880726"/>
            <a:ext cx="1800932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Линейные</a:t>
            </a:r>
            <a:endParaRPr lang="ru-RU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4262778" y="4049023"/>
            <a:ext cx="1800932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Графики</a:t>
            </a:r>
            <a:endParaRPr lang="ru-RU" sz="2000" dirty="0"/>
          </a:p>
        </p:txBody>
      </p:sp>
      <p:cxnSp>
        <p:nvCxnSpPr>
          <p:cNvPr id="30" name="Соединительная линия уступом 29"/>
          <p:cNvCxnSpPr>
            <a:endCxn id="29" idx="3"/>
          </p:cNvCxnSpPr>
          <p:nvPr/>
        </p:nvCxnSpPr>
        <p:spPr>
          <a:xfrm rot="5400000">
            <a:off x="5684522" y="3278008"/>
            <a:ext cx="1350259" cy="591881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6660232" y="2914520"/>
            <a:ext cx="0" cy="199413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004D79"/>
                </a:solidFill>
                <a:latin typeface="Calibri" pitchFamily="34" charset="0"/>
              </a:rPr>
              <a:t>Методы структурирования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0975" y="1340768"/>
            <a:ext cx="20938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>
                <a:latin typeface="Verdana" panose="020B0604030504040204" pitchFamily="34" charset="0"/>
                <a:ea typeface="Verdana" panose="020B0604030504040204" pitchFamily="34" charset="0"/>
              </a:rPr>
              <a:t>Сортировка</a:t>
            </a:r>
          </a:p>
        </p:txBody>
      </p:sp>
      <p:sp>
        <p:nvSpPr>
          <p:cNvPr id="3" name="AutoShape 2" descr="способы сортировк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21" y="1901552"/>
            <a:ext cx="7895481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65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004D79"/>
                </a:solidFill>
                <a:latin typeface="Calibri" pitchFamily="34" charset="0"/>
              </a:rPr>
              <a:t>Методы структурирования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0975" y="1340768"/>
            <a:ext cx="27879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endParaRPr lang="ru-RU" sz="2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utoShape 2" descr="способы сортировк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80974" y="1772816"/>
            <a:ext cx="8783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По расположению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43" y="2984707"/>
            <a:ext cx="6854573" cy="265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68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004D79"/>
                </a:solidFill>
                <a:latin typeface="Calibri" pitchFamily="34" charset="0"/>
              </a:rPr>
              <a:t>Методы структурирования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0975" y="1340768"/>
            <a:ext cx="27879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endParaRPr lang="ru-RU" sz="2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utoShape 2" descr="способы сортировк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72" y="2420888"/>
            <a:ext cx="5723568" cy="386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80974" y="1772816"/>
            <a:ext cx="8783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По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количеству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08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pic>
        <p:nvPicPr>
          <p:cNvPr id="1028" name="Picture 4" descr="http://topwar.ru/uploads/posts/2014-01/1390955072_internet_of_things_b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900100"/>
            <a:ext cx="3619609" cy="23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bsu-az.org/wp-content/uploads/2012/09/1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173" y="3765480"/>
            <a:ext cx="3950039" cy="26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atprocom.ru/image/data/%D0%B8%D0%BA%D0%BE%D0%BD%D0%BA%D0%B8%20%D0%BA%D0%B0%D1%82%D0%B5%D0%B3%D0%BE%D1%80%D0%B8%D0%B9/inf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078" y="622230"/>
            <a:ext cx="3619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82323" y="692696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Информация</a:t>
            </a:r>
            <a:endParaRPr lang="ru-R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31640" y="339614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Данные</a:t>
            </a:r>
            <a:endParaRPr lang="ru-R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304122" y="4365104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Знания</a:t>
            </a:r>
            <a:endParaRPr lang="ru-RU" sz="2400" dirty="0"/>
          </a:p>
        </p:txBody>
      </p:sp>
      <p:sp>
        <p:nvSpPr>
          <p:cNvPr id="4" name="Стрелка углом 3"/>
          <p:cNvSpPr/>
          <p:nvPr/>
        </p:nvSpPr>
        <p:spPr>
          <a:xfrm rot="5400000">
            <a:off x="5989594" y="2382646"/>
            <a:ext cx="1194892" cy="129377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Стрелка углом 17"/>
          <p:cNvSpPr/>
          <p:nvPr/>
        </p:nvSpPr>
        <p:spPr>
          <a:xfrm rot="5400000" flipV="1">
            <a:off x="1811946" y="2046578"/>
            <a:ext cx="1194892" cy="1298512"/>
          </a:xfrm>
          <a:prstGeom prst="bentArrow">
            <a:avLst>
              <a:gd name="adj1" fmla="val 25890"/>
              <a:gd name="adj2" fmla="val 25000"/>
              <a:gd name="adj3" fmla="val 25000"/>
              <a:gd name="adj4" fmla="val 42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Стрелка влево 5"/>
          <p:cNvSpPr/>
          <p:nvPr/>
        </p:nvSpPr>
        <p:spPr>
          <a:xfrm>
            <a:off x="3754814" y="4823283"/>
            <a:ext cx="1491496" cy="7242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004D79"/>
                </a:solidFill>
                <a:latin typeface="Calibri" pitchFamily="34" charset="0"/>
              </a:rPr>
              <a:t>Методы структурирования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0975" y="1340768"/>
            <a:ext cx="27879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endParaRPr lang="ru-RU" sz="2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utoShape 2" descr="способы сортировк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80974" y="1772816"/>
            <a:ext cx="8783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По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времени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29" y="2146340"/>
            <a:ext cx="7706940" cy="233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 descr="http://cs.pikabu.ru/post_img/2013/11/12/9/1384261470_838528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" t="1675" r="1799" b="54031"/>
          <a:stretch>
            <a:fillRect/>
          </a:stretch>
        </p:blipFill>
        <p:spPr bwMode="auto">
          <a:xfrm>
            <a:off x="999133" y="4457040"/>
            <a:ext cx="7145734" cy="177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004D79"/>
                </a:solidFill>
                <a:latin typeface="Calibri" pitchFamily="34" charset="0"/>
              </a:rPr>
              <a:t>Методы структурирования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0975" y="1340768"/>
            <a:ext cx="27879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endParaRPr lang="ru-RU" sz="2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utoShape 2" descr="способы сортировк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80974" y="1772816"/>
            <a:ext cx="8783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По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категориям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80928"/>
            <a:ext cx="7162800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004D79"/>
                </a:solidFill>
                <a:latin typeface="Calibri" pitchFamily="34" charset="0"/>
              </a:rPr>
              <a:t>Методы структурирования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0975" y="1340768"/>
            <a:ext cx="27879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endParaRPr lang="ru-RU" sz="2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utoShape 2" descr="способы сортировк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80974" y="1772816"/>
            <a:ext cx="8783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По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иерархии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2348880"/>
            <a:ext cx="83915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99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00" y="1685924"/>
            <a:ext cx="8912977" cy="404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36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Дерево решений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98" y="1193591"/>
            <a:ext cx="8126004" cy="511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39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Дерево решений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1026" name="Picture 2" descr="Как научиться структурированно мыслить на работе и в жизни. 10 книг и 1  курс. | ВКонтакт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" y="1202926"/>
            <a:ext cx="76866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0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Интеллект-карты и концептуальные 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5796" y="1340768"/>
            <a:ext cx="8758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Интеллект-карта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– аналитический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инструмент, который используют, если необходимо найти максимально эффективное решение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задачи</a:t>
            </a:r>
          </a:p>
          <a:p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Концептуальные карты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это графические инструменты для организации и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представлении знаний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7494" y="3501008"/>
            <a:ext cx="85529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Интеллект-карты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 состоят из 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иерархических структур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, а 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концепт-карты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 могут состоять 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и из произвольных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, кроме того концепт-карты состоят не только из ветвей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95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Интеллект-карты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7494" y="1227122"/>
            <a:ext cx="86249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Интеллект-карта — метод наглядного изображения какой-либо идеи или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проблемы </a:t>
            </a:r>
          </a:p>
          <a:p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подобной схеме всегда четко обозначены:</a:t>
            </a:r>
          </a:p>
          <a:p>
            <a:pPr marL="540000" indent="-18000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центральная ключевая мысль;</a:t>
            </a:r>
          </a:p>
          <a:p>
            <a:pPr marL="540000" indent="-18000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направления ее развития;</a:t>
            </a:r>
          </a:p>
          <a:p>
            <a:pPr marL="540000" indent="-18000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вспомогательные элементы;</a:t>
            </a:r>
          </a:p>
          <a:p>
            <a:pPr marL="540000" indent="-18000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взаимосвязь между различными уровнями информации.</a:t>
            </a:r>
          </a:p>
        </p:txBody>
      </p:sp>
      <p:pic>
        <p:nvPicPr>
          <p:cNvPr id="12" name="Picture 2" descr="Что такое интеллект-карта | Обучаю конфликтова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3535446"/>
            <a:ext cx="78105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6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Интеллект-карты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1026" name="Picture 2" descr="Картинки по запросу &quot;интеллект карта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59" y="1276769"/>
            <a:ext cx="7092881" cy="48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55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Интеллект-карты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16386" name="Picture 2" descr="http://xn--h1adjbc1b9c.xn--p1ai/wp-content/uploads/2023/06/intellekt-karta-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13" y="1340768"/>
            <a:ext cx="7632848" cy="490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7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Виды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948264" y="985800"/>
            <a:ext cx="1487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Научное </a:t>
            </a:r>
          </a:p>
        </p:txBody>
      </p:sp>
      <p:pic>
        <p:nvPicPr>
          <p:cNvPr id="4098" name="Picture 2" descr="http://www.womenspb.ru/uploads/imagecache/gallery_big/uploaded_images/articles/2013/03/baby_g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66" y="1124744"/>
            <a:ext cx="2843238" cy="28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7504" y="985083"/>
            <a:ext cx="2864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 </a:t>
            </a:r>
            <a:r>
              <a:rPr lang="ru-RU" sz="2400" dirty="0" smtClean="0"/>
              <a:t>Игровое </a:t>
            </a:r>
            <a:r>
              <a:rPr lang="ru-RU" sz="2400" dirty="0"/>
              <a:t>познание</a:t>
            </a:r>
          </a:p>
        </p:txBody>
      </p:sp>
      <p:pic>
        <p:nvPicPr>
          <p:cNvPr id="4100" name="Picture 4" descr="http://www.psy-press.ru/wp-content/uploads/2012/09/raduga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15" y="2780928"/>
            <a:ext cx="2865720" cy="331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1.iconbird.com/ico/0512/FreeMacIcons/file133736213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975534"/>
            <a:ext cx="2333785" cy="233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586803" y="6099560"/>
            <a:ext cx="3713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Обыденно-практическое</a:t>
            </a:r>
          </a:p>
        </p:txBody>
      </p:sp>
      <p:pic>
        <p:nvPicPr>
          <p:cNvPr id="4104" name="Picture 8" descr="http://text-image.ru/_pu/0/5213137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746" y="1447465"/>
            <a:ext cx="2849579" cy="269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44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Интеллект-карты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2050" name="Picture 2" descr="Концептуальное моделировани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8" b="9672"/>
          <a:stretch/>
        </p:blipFill>
        <p:spPr bwMode="auto">
          <a:xfrm>
            <a:off x="180975" y="1340768"/>
            <a:ext cx="8551952" cy="452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Интеллект-карты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2" y="1484784"/>
            <a:ext cx="632460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80" y="3573016"/>
            <a:ext cx="620395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772816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ru-RU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4610272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9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Концептуальные 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1124744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Концептуальные карты (</a:t>
            </a:r>
            <a:r>
              <a:rPr lang="ru-RU" b="1" dirty="0" err="1">
                <a:latin typeface="Verdana" panose="020B0604030504040204" pitchFamily="34" charset="0"/>
                <a:ea typeface="Verdana" panose="020B0604030504040204" pitchFamily="34" charset="0"/>
              </a:rPr>
              <a:t>concept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b="1" dirty="0" err="1">
                <a:latin typeface="Verdana" panose="020B0604030504040204" pitchFamily="34" charset="0"/>
                <a:ea typeface="Verdana" panose="020B0604030504040204" pitchFamily="34" charset="0"/>
              </a:rPr>
              <a:t>maps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) 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это графические инструменты для организации и репрезентации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знаний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772816"/>
            <a:ext cx="864096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Включает:</a:t>
            </a: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4000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концепты (понятия), обычно изображаемые в фигурах определенного типа (круги, прямоугольники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);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4000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взаимосвязи между ними (в виде линий, соединяющих два понятия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).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99" y="3327088"/>
            <a:ext cx="5800601" cy="29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0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Концептуальные 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21506" name="Picture 2" descr="Концепт-карты | Блог 4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2" y="1229153"/>
            <a:ext cx="5591175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2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Концептуальные 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4098" name="Picture 2" descr="Концептуальное моделировани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7" b="7359"/>
          <a:stretch/>
        </p:blipFill>
        <p:spPr bwMode="auto">
          <a:xfrm>
            <a:off x="180975" y="1195751"/>
            <a:ext cx="8892480" cy="505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83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Концептуальные 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1720840"/>
            <a:ext cx="864096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Создание:</a:t>
            </a: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188" indent="-1588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 Задаем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фокус-вопрос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, то есть определяем, на что карта пытается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ответить.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188" indent="-1588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 Добавляем несколько основных понятий, которые помогут ответу на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фокус-вопрос.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188" indent="-1588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 Добавляем связи-отношения между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понятиями.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188" indent="-1588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 Наносим на карту новые понятия и новые  связи при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необходимости.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6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Когнитивные 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5122" name="Picture 2" descr="Концептуальное моделировани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t="10864" r="5168"/>
          <a:stretch/>
        </p:blipFill>
        <p:spPr bwMode="auto">
          <a:xfrm>
            <a:off x="1145752" y="1215916"/>
            <a:ext cx="6852496" cy="508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72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Когнитивные 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6146" name="Picture 2" descr="Источники для создания когнитивной карты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"/>
          <a:stretch/>
        </p:blipFill>
        <p:spPr bwMode="auto">
          <a:xfrm>
            <a:off x="1025860" y="1143126"/>
            <a:ext cx="7092280" cy="51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65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Когнитивные 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7170" name="Picture 2" descr="Правила построения когнитивных карт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2516" r="6265" b="3929"/>
          <a:stretch/>
        </p:blipFill>
        <p:spPr bwMode="auto">
          <a:xfrm>
            <a:off x="616688" y="1215916"/>
            <a:ext cx="6581554" cy="51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70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Когнитивные карты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8194" name="Picture 2" descr="Преимущества когнитивных карт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" t="5009" r="3670" b="5223"/>
          <a:stretch/>
        </p:blipFill>
        <p:spPr bwMode="auto">
          <a:xfrm>
            <a:off x="1043608" y="1215916"/>
            <a:ext cx="6732625" cy="519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2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Виды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7864" y="1505108"/>
            <a:ext cx="216024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7314" y="2668885"/>
            <a:ext cx="2131048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Декларативные</a:t>
            </a:r>
            <a:endParaRPr 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02825" y="2647582"/>
            <a:ext cx="2093511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</a:t>
            </a:r>
            <a:r>
              <a:rPr lang="ru-RU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роцедурные</a:t>
            </a:r>
            <a:endParaRPr 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Стрелка углом 4"/>
          <p:cNvSpPr/>
          <p:nvPr/>
        </p:nvSpPr>
        <p:spPr>
          <a:xfrm rot="5400000">
            <a:off x="5625032" y="1778589"/>
            <a:ext cx="882166" cy="6904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Стрелка углом 19"/>
          <p:cNvSpPr/>
          <p:nvPr/>
        </p:nvSpPr>
        <p:spPr>
          <a:xfrm rot="5400000" flipV="1">
            <a:off x="2380513" y="1741569"/>
            <a:ext cx="882166" cy="764504"/>
          </a:xfrm>
          <a:prstGeom prst="bentArrow">
            <a:avLst>
              <a:gd name="adj1" fmla="val 1665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74673" y="4704203"/>
            <a:ext cx="2160240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 научные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18489" y="5867980"/>
            <a:ext cx="1961423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Эмпирические</a:t>
            </a:r>
            <a:endParaRPr 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9634" y="5846677"/>
            <a:ext cx="218272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</a:t>
            </a:r>
            <a:r>
              <a:rPr lang="ru-RU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еоретические</a:t>
            </a:r>
            <a:endParaRPr lang="ru-RU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Стрелка углом 23"/>
          <p:cNvSpPr/>
          <p:nvPr/>
        </p:nvSpPr>
        <p:spPr>
          <a:xfrm rot="5400000">
            <a:off x="5751841" y="4977684"/>
            <a:ext cx="882166" cy="69046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Стрелка углом 24"/>
          <p:cNvSpPr/>
          <p:nvPr/>
        </p:nvSpPr>
        <p:spPr>
          <a:xfrm rot="5400000" flipV="1">
            <a:off x="2507322" y="4940664"/>
            <a:ext cx="882166" cy="764504"/>
          </a:xfrm>
          <a:prstGeom prst="bentArrow">
            <a:avLst>
              <a:gd name="adj1" fmla="val 1665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996" y="303179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Что это?</a:t>
            </a:r>
          </a:p>
          <a:p>
            <a:r>
              <a:rPr lang="ru-RU" dirty="0"/>
              <a:t>Как это происходит или происходило?</a:t>
            </a:r>
          </a:p>
          <a:p>
            <a:r>
              <a:rPr lang="ru-RU" dirty="0"/>
              <a:t>Что я думаю относительно этого?</a:t>
            </a:r>
          </a:p>
          <a:p>
            <a:r>
              <a:rPr lang="ru-RU" dirty="0"/>
              <a:t>Что мне кажется?</a:t>
            </a:r>
          </a:p>
          <a:p>
            <a:r>
              <a:rPr lang="ru-RU" dirty="0"/>
              <a:t>Что я чувствую?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526360" y="3130550"/>
            <a:ext cx="3617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Как лучше выполнить что-либо?</a:t>
            </a:r>
          </a:p>
          <a:p>
            <a:r>
              <a:rPr lang="ru-RU" dirty="0"/>
              <a:t>Как избежать классических ошибок при выполнении?</a:t>
            </a:r>
          </a:p>
        </p:txBody>
      </p:sp>
    </p:spTree>
    <p:extLst>
      <p:ext uri="{BB962C8B-B14F-4D97-AF65-F5344CB8AC3E}">
        <p14:creationId xmlns:p14="http://schemas.microsoft.com/office/powerpoint/2010/main" val="29300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7494" y="1196752"/>
            <a:ext cx="85529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Инфографика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это графическое изображение, созданное для визуализации информации, облегчения ее восприятия, лучшего запоминания, более комфортной работы с ней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530" name="Picture 2" descr="где применяется инфографи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71" y="2137379"/>
            <a:ext cx="7065013" cy="429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2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23554" name="Picture 2" descr="https://neiros.ru/img/infografika/kakoj-byvaet-infografik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196752"/>
            <a:ext cx="9019342" cy="501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0975" y="1235645"/>
            <a:ext cx="8783513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Хронологическая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привязанная ко времени, показывает перемены. Например, рост объемов продаж компании за 10 лет рисуют в дизайне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таймлайна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, сопровождают ключевые события блоками внимания или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иллюстрациями.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Сопоставительная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до и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после.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Географическая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на карте легко показать географию расположения офисов, магазинов или складов компании, отметить количество сотрудников, объемы продаж или производства, логистические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данные.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4.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Статистическая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это заключение по результатам исследований, экспериментов, опросов, подсчетов, которое содержит в себе иллюстрированные или анимированные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графики.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5.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Историческая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то же, что и хронологическая, но в масштабах истории. Отображает взаимосвязанные крупные события, даты, иллюстрирует или комментирует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их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01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0975" y="1235645"/>
            <a:ext cx="8783513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6.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Иерархическая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дерево или пирамида, показывающая структуру организации, общества, государства или любого упорядоченного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образования.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7.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Социальная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обращается к обществу с просьбой или призывом, касающимся той или иной общественной проблемы. В советские времена эту функцию выполняли агитационные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плакаты.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8.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По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процессам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– объясняет этапы работы механизма или цепочку действий. Так делают наглядные пособия для сотрудников, инструкции к технике и т.д.</a:t>
            </a: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9.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По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конспектам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– помогает запомнить сложный материал по ключевым точкам конспекта, выделяет главные мысли или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выводы.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10.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По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спискам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– перечисление равнозначных объектов без определенной последовательности или связей тоже можно представить в виде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инфографики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с иконками, иллюстрациями или нестандартным дизайнерским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решением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1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0975" y="1235645"/>
            <a:ext cx="878351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11.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Динамичная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показывает действие, изменение, преобразование, имеет схожие черты с хронологической, но акцентирована на раскрытии явления в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динамике.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12.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Бизнес-</a:t>
            </a:r>
            <a:r>
              <a:rPr lang="ru-RU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инфографика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имеет отношение к финансам и 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бизнес-процессам.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13.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Рекламная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рассказывает о преимуществах товара или услуги, прямо или косвенно призывает к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покупке.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14.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Презентационная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создается с целью познакомить с данными, рассказать просто о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главном.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15.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ru-RU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vent-инфографика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повествует о конкретном событии. Это может быть приглашение или информационный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буклет.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16.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Новостная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информирует о происшествии, новых правилах, новых обстоятельствах или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возможностях.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17.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– представляет персону с точки зрения профессиональных достижений, послужного списка, опыта.</a:t>
            </a:r>
          </a:p>
        </p:txBody>
      </p:sp>
    </p:spTree>
    <p:extLst>
      <p:ext uri="{BB962C8B-B14F-4D97-AF65-F5344CB8AC3E}">
        <p14:creationId xmlns:p14="http://schemas.microsoft.com/office/powerpoint/2010/main" val="11029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2" name="Picture 4" descr="2448836474cc44c05dbbb1d07007621a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727" y="1208115"/>
            <a:ext cx="6285508" cy="52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5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24578" name="Picture 2" descr="плюсы инфографик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 t="2366" r="12519" b="50225"/>
          <a:stretch/>
        </p:blipFill>
        <p:spPr bwMode="auto">
          <a:xfrm>
            <a:off x="683568" y="1371600"/>
            <a:ext cx="8046261" cy="494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1944216" cy="93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99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24578" name="Picture 2" descr="плюсы инфографик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50573" r="2892" b="2291"/>
          <a:stretch/>
        </p:blipFill>
        <p:spPr bwMode="auto">
          <a:xfrm>
            <a:off x="208139" y="1412776"/>
            <a:ext cx="8727722" cy="422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6" y="1505200"/>
            <a:ext cx="8252470" cy="386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1897" y="5692606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Минусы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1300698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Создание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9698" name="Picture 2" descr="этапы создания инфографик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5" b="5546"/>
          <a:stretch/>
        </p:blipFill>
        <p:spPr bwMode="auto">
          <a:xfrm>
            <a:off x="1" y="1818548"/>
            <a:ext cx="9146682" cy="413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4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Виды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978847"/>
              </p:ext>
            </p:extLst>
          </p:nvPr>
        </p:nvGraphicFramePr>
        <p:xfrm>
          <a:off x="180975" y="1216104"/>
          <a:ext cx="885552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745"/>
                <a:gridCol w="4032935"/>
                <a:gridCol w="29518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Сравниваемые параметры 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Декларативные / Описательные</a:t>
                      </a:r>
                      <a:endParaRPr lang="ru-RU" b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Процедурные / Алгоритмические</a:t>
                      </a:r>
                      <a:endParaRPr lang="ru-RU" b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Отвечают на вопросы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Что это? Как это бывало / бывает / случается? Я чувствую / думаю, что…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Как это сделать? Как это сделать оптимально? Как исключить типовые ошибки?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Где наиболее распространены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Философия,</a:t>
                      </a:r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Культурология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Искусствоведение,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Художественная критика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Физика, химия, медицина, технические дисциплины, менеджмент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Позволяют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Умно рассуждать не действуя; писать глупые статьи и книги; защищать диссертации; выступать на халтурных конференциях;  читать лекции невинным в предмете студентам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Решать практические задачи или – в случае творческих задач – не гарантировать, но существенно повышать вероятность их решения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Фактическое применение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Позволяют обзорно / неглубоко поговорить о всей теме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Узко «заточены» на определённый класс задач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13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1300698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Правила создания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1746" name="Picture 2" descr="правила создания инфографик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7" r="1239" b="6372"/>
          <a:stretch/>
        </p:blipFill>
        <p:spPr bwMode="auto">
          <a:xfrm>
            <a:off x="7621" y="2132856"/>
            <a:ext cx="913638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74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1300698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Принципы создания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2770" name="Picture 2" descr="принципы инфографик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" r="2141"/>
          <a:stretch/>
        </p:blipFill>
        <p:spPr bwMode="auto">
          <a:xfrm>
            <a:off x="156426" y="1724432"/>
            <a:ext cx="8831148" cy="439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16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Инфографика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33794" name="Picture 2" descr="Как не надо делать инфографик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652" y="1188143"/>
            <a:ext cx="5221820" cy="522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13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1026" name="Picture 2" descr="https://habrastorage.org/webt/et/t3/sn/ett3snzl0uagwnhj7gg3sktlm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5" y="2348880"/>
            <a:ext cx="8016169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3528" y="1340768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Правильный тип графика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80975" y="1215916"/>
            <a:ext cx="8635982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Вам нужно сравнивать величины</a:t>
            </a:r>
            <a:r>
              <a:rPr lang="ru-R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en-US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гистограмма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круговая диаграмма,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точечная диаграмма,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шкала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со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значениями</a:t>
            </a:r>
            <a:endParaRPr lang="ru-RU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68783"/>
            <a:ext cx="4046299" cy="180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65" y="3075145"/>
            <a:ext cx="1649149" cy="15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51" y="2926614"/>
            <a:ext cx="3053430" cy="207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904182"/>
            <a:ext cx="47339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47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80975" y="1215916"/>
            <a:ext cx="8635982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хотите показать структуру чего-либо?</a:t>
            </a:r>
            <a:endParaRPr lang="en-US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Aft>
                <a:spcPts val="1200"/>
              </a:spcAft>
            </a:pP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круговая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диаграмма, гистограмма с накоплением,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областная 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диаграмма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диаграмма-водопад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88052"/>
            <a:ext cx="1649149" cy="15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76" y="3067257"/>
            <a:ext cx="3063747" cy="177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503" y="4683657"/>
            <a:ext cx="3330897" cy="173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76" y="4844100"/>
            <a:ext cx="2831343" cy="157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29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80975" y="1215916"/>
            <a:ext cx="8635982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хотите понять, как распределяются данные</a:t>
            </a:r>
            <a:r>
              <a:rPr lang="ru-R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en-US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Aft>
                <a:spcPts val="1200"/>
              </a:spcAft>
            </a:pP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точечная диаграмма, линейная диаграмма, гистограмма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30" y="2697579"/>
            <a:ext cx="3053430" cy="207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143" y="2800772"/>
            <a:ext cx="5569786" cy="186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344" y="4739101"/>
            <a:ext cx="3769311" cy="168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80975" y="1215916"/>
            <a:ext cx="863598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Нужно показать анализ тенденций в определенном </a:t>
            </a:r>
            <a:r>
              <a:rPr lang="ru-R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наборе </a:t>
            </a: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данных</a:t>
            </a:r>
            <a:r>
              <a:rPr lang="ru-R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en-US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Aft>
                <a:spcPts val="0"/>
              </a:spcAft>
            </a:pP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линейная диаграмма, двойная ось (столбец и линия), гистограмма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833479"/>
            <a:ext cx="5569786" cy="186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83" y="4744834"/>
            <a:ext cx="3769311" cy="168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456" y="2908687"/>
            <a:ext cx="2931045" cy="246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0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80974" y="1215916"/>
            <a:ext cx="87835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Нужно понять взаимосвязь между установленными значениями</a:t>
            </a:r>
            <a:r>
              <a:rPr lang="ru-R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en-US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spcAft>
                <a:spcPts val="0"/>
              </a:spcAft>
            </a:pP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spcAft>
                <a:spcPts val="1200"/>
              </a:spcAft>
            </a:pP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точечная диаграмма, пузырьковая диаграмма, линейная диаграмма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4" y="4477550"/>
            <a:ext cx="5233736" cy="175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1"/>
          <a:stretch/>
        </p:blipFill>
        <p:spPr bwMode="auto">
          <a:xfrm>
            <a:off x="634052" y="2892084"/>
            <a:ext cx="3053430" cy="16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494" y="2908687"/>
            <a:ext cx="3843504" cy="166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2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340768"/>
            <a:ext cx="296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Логический порядок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266" name="Picture 2" descr="https://habrastorage.org/webt/2a/mi/kq/2amikquevky_q0gt30opmejzt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1" y="2060848"/>
            <a:ext cx="8166837" cy="37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7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Стрелка углом 62"/>
          <p:cNvSpPr/>
          <p:nvPr/>
        </p:nvSpPr>
        <p:spPr>
          <a:xfrm rot="10800000" flipH="1">
            <a:off x="4819923" y="1737643"/>
            <a:ext cx="368249" cy="3269915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Стрелка углом 61"/>
          <p:cNvSpPr/>
          <p:nvPr/>
        </p:nvSpPr>
        <p:spPr>
          <a:xfrm rot="10800000" flipH="1">
            <a:off x="4818251" y="2400884"/>
            <a:ext cx="369922" cy="3269915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1" name="Стрелка углом 60"/>
          <p:cNvSpPr/>
          <p:nvPr/>
        </p:nvSpPr>
        <p:spPr>
          <a:xfrm rot="10800000" flipH="1">
            <a:off x="4818251" y="3039405"/>
            <a:ext cx="369922" cy="3269915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0" name="Стрелка углом 59"/>
          <p:cNvSpPr/>
          <p:nvPr/>
        </p:nvSpPr>
        <p:spPr>
          <a:xfrm rot="10800000">
            <a:off x="4550734" y="2823381"/>
            <a:ext cx="360040" cy="3269915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Методы научного познания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7597" y="1340768"/>
            <a:ext cx="188275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Эмпирические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6096" y="2060848"/>
            <a:ext cx="179668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Наблюдение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6096" y="2708920"/>
            <a:ext cx="179668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Эксперимент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1648" y="3356992"/>
            <a:ext cx="179668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Измерение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6096" y="4045714"/>
            <a:ext cx="179668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Сравнение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1647" y="4736178"/>
            <a:ext cx="179668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Описание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Стрелка углом 2"/>
          <p:cNvSpPr/>
          <p:nvPr/>
        </p:nvSpPr>
        <p:spPr>
          <a:xfrm rot="10800000">
            <a:off x="2051721" y="1772816"/>
            <a:ext cx="360040" cy="3269915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Стрелка углом 29"/>
          <p:cNvSpPr/>
          <p:nvPr/>
        </p:nvSpPr>
        <p:spPr>
          <a:xfrm rot="10800000">
            <a:off x="2051721" y="1772816"/>
            <a:ext cx="360040" cy="2545817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Стрелка углом 30"/>
          <p:cNvSpPr/>
          <p:nvPr/>
        </p:nvSpPr>
        <p:spPr>
          <a:xfrm rot="10800000">
            <a:off x="2052574" y="1772815"/>
            <a:ext cx="360040" cy="1872208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Стрелка углом 31"/>
          <p:cNvSpPr/>
          <p:nvPr/>
        </p:nvSpPr>
        <p:spPr>
          <a:xfrm rot="10800000">
            <a:off x="2052574" y="1772815"/>
            <a:ext cx="360040" cy="1224136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Стрелка углом 32"/>
          <p:cNvSpPr/>
          <p:nvPr/>
        </p:nvSpPr>
        <p:spPr>
          <a:xfrm rot="10800000">
            <a:off x="2052574" y="1772815"/>
            <a:ext cx="360040" cy="535675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61476" y="1340768"/>
            <a:ext cx="188275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Теоретические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48308" y="2301764"/>
            <a:ext cx="194417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Формализация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21912" y="2949770"/>
            <a:ext cx="194417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Аксиоматические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21912" y="3666510"/>
            <a:ext cx="192862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Генетические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34892" y="4233282"/>
            <a:ext cx="1944172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Гипотетико-дедуктивные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1" name="Стрелка углом 40"/>
          <p:cNvSpPr/>
          <p:nvPr/>
        </p:nvSpPr>
        <p:spPr>
          <a:xfrm rot="10800000" flipH="1">
            <a:off x="6488494" y="1785551"/>
            <a:ext cx="371771" cy="2833516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2" name="Стрелка углом 41"/>
          <p:cNvSpPr/>
          <p:nvPr/>
        </p:nvSpPr>
        <p:spPr>
          <a:xfrm rot="10800000" flipH="1">
            <a:off x="6489347" y="1803386"/>
            <a:ext cx="371771" cy="214207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3" name="Стрелка углом 42"/>
          <p:cNvSpPr/>
          <p:nvPr/>
        </p:nvSpPr>
        <p:spPr>
          <a:xfrm rot="10800000" flipH="1">
            <a:off x="6489347" y="1785551"/>
            <a:ext cx="371771" cy="1480269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4" name="Стрелка углом 43"/>
          <p:cNvSpPr/>
          <p:nvPr/>
        </p:nvSpPr>
        <p:spPr>
          <a:xfrm rot="10800000" flipH="1">
            <a:off x="6489347" y="1785551"/>
            <a:ext cx="371771" cy="77397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39611" y="1356379"/>
            <a:ext cx="216849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Универсальные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55776" y="2076459"/>
            <a:ext cx="193901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Анализ и синтез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55776" y="2566645"/>
            <a:ext cx="1939015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Индукция - дедукция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55776" y="3372603"/>
            <a:ext cx="1954567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Абстрагирование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55776" y="4061325"/>
            <a:ext cx="193901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Идеализация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65151" y="5967169"/>
            <a:ext cx="19545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Обобщение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1" name="Стрелка углом 50"/>
          <p:cNvSpPr/>
          <p:nvPr/>
        </p:nvSpPr>
        <p:spPr>
          <a:xfrm rot="10800000">
            <a:off x="4553735" y="1788427"/>
            <a:ext cx="360040" cy="3269915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Стрелка углом 51"/>
          <p:cNvSpPr/>
          <p:nvPr/>
        </p:nvSpPr>
        <p:spPr>
          <a:xfrm rot="10800000">
            <a:off x="4553735" y="1788427"/>
            <a:ext cx="360040" cy="2545817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Стрелка углом 52"/>
          <p:cNvSpPr/>
          <p:nvPr/>
        </p:nvSpPr>
        <p:spPr>
          <a:xfrm rot="10800000">
            <a:off x="4554588" y="1788426"/>
            <a:ext cx="360040" cy="1872208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Стрелка углом 53"/>
          <p:cNvSpPr/>
          <p:nvPr/>
        </p:nvSpPr>
        <p:spPr>
          <a:xfrm rot="10800000">
            <a:off x="4554588" y="1788426"/>
            <a:ext cx="360040" cy="1224136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5" name="Стрелка углом 54"/>
          <p:cNvSpPr/>
          <p:nvPr/>
        </p:nvSpPr>
        <p:spPr>
          <a:xfrm rot="10800000">
            <a:off x="4554588" y="1788426"/>
            <a:ext cx="360040" cy="535675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65151" y="4725144"/>
            <a:ext cx="1534913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Аналогия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34072" y="4719565"/>
            <a:ext cx="1939015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Системный подход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34072" y="5506045"/>
            <a:ext cx="1939015" cy="92333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Структурно-функциональный подход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73559" y="5368188"/>
            <a:ext cx="1954567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Моделирование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0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340768"/>
            <a:ext cx="414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Простой и адекватный дизайн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42" name="Picture 2" descr="https://habrastorage.org/webt/ti/gq/no/tigqnoy6fkilmnv_9b4qd0au3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07" y="1844824"/>
            <a:ext cx="8485386" cy="41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0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340768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Легкое сравнение данных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218" name="Picture 2" descr="https://habrastorage.org/webt/xp/ms/dz/xpmsdzgm89q665m_nggdrzzydt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85" y="1916832"/>
            <a:ext cx="8499103" cy="40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0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340768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Минимум элементов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194" name="Picture 2" descr="https://habrastorage.org/webt/sw/ep/yr/swepyr_y2uowazqo5f_uztwuh5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2" y="1916832"/>
            <a:ext cx="873867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4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340768"/>
            <a:ext cx="4302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Не перегружайте информацией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170" name="Picture 2" descr="https://habrastorage.org/webt/nb/qd/r4/nbqdr4fhgiympnw3jiug-l6h5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29" y="2169042"/>
            <a:ext cx="8188016" cy="39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1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340768"/>
            <a:ext cx="3684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7. Адекватный формат чисел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146" name="Picture 2" descr="https://habrastorage.org/webt/jj/al/bf/jjalbfyqlip3g-9lllyomjtz1k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5" y="1916832"/>
            <a:ext cx="8576444" cy="417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1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340768"/>
            <a:ext cx="2946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8. Название и подписи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122" name="Picture 2" descr="https://habrastorage.org/webt/zz/em/er/zzemer6fdlukq-cpjojg6t9ma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2" y="1988840"/>
            <a:ext cx="8361561" cy="398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76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340768"/>
            <a:ext cx="4676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9. Общепринятые цветовые решения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 descr="https://habrastorage.org/webt/ty/rm/sj/tyrmsjzccoi8yw143stnlegd4s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0" y="1844824"/>
            <a:ext cx="8656638" cy="418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15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340768"/>
            <a:ext cx="3732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10. Единая цветовая палитра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 descr="https://habrastorage.org/webt/lb/-j/cm/lb-jcmys7ljhsj7x0ibqhaapcf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98" y="1746410"/>
            <a:ext cx="8537203" cy="426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4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Визуализация данных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340768"/>
            <a:ext cx="5110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11. Минимум различных типов диаграмм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 descr="https://habrastorage.org/webt/c0/go/jr/c0gojroto059d52bonzvalnwd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2" y="1988840"/>
            <a:ext cx="8374856" cy="40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85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smtClean="0">
                <a:solidFill>
                  <a:srgbClr val="004D79"/>
                </a:solidFill>
                <a:latin typeface="Calibri" pitchFamily="34" charset="0"/>
              </a:rPr>
              <a:t>Онтология инженерии </a:t>
            </a:r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7" y="1215916"/>
            <a:ext cx="8981786" cy="42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0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142875" y="6429375"/>
            <a:ext cx="9572625" cy="500063"/>
          </a:xfrm>
          <a:prstGeom prst="rect">
            <a:avLst/>
          </a:prstGeom>
          <a:gradFill>
            <a:gsLst>
              <a:gs pos="0">
                <a:srgbClr val="97BC33"/>
              </a:gs>
              <a:gs pos="37000">
                <a:srgbClr val="97BC33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1" name="Picture 3" descr="D:\work\ERGOIT\презентация\logo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42875"/>
            <a:ext cx="11763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1362075" y="46038"/>
            <a:ext cx="695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Эргономическая экспертиза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Эргономический консалтинг</a:t>
            </a:r>
          </a:p>
          <a:p>
            <a:pPr eaLnBrk="1" hangingPunct="1"/>
            <a:r>
              <a:rPr lang="ru-RU" sz="1200" dirty="0">
                <a:latin typeface="Calibri" pitchFamily="34" charset="0"/>
              </a:rPr>
              <a:t>Проектирование рабочих мест и пользовательских интерфейсов</a:t>
            </a:r>
            <a:endParaRPr lang="ru-RU" sz="1200" dirty="0">
              <a:latin typeface="HeliosCondC" pitchFamily="2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71438" y="714375"/>
            <a:ext cx="9429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-428625" y="685800"/>
            <a:ext cx="9858375" cy="46038"/>
          </a:xfrm>
          <a:prstGeom prst="rect">
            <a:avLst/>
          </a:prstGeom>
          <a:solidFill>
            <a:srgbClr val="97B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55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6921500" y="6500813"/>
            <a:ext cx="2133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D59E1-689D-4081-AFE6-3A0C6E33709C}" type="slidenum">
              <a:rPr lang="ru-RU" sz="3200" smtClean="0">
                <a:solidFill>
                  <a:srgbClr val="004D79"/>
                </a:solidFill>
                <a:latin typeface="HeliosCondC" pitchFamily="2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ru-RU" sz="3200" dirty="0" smtClean="0">
              <a:solidFill>
                <a:srgbClr val="004D79"/>
              </a:solidFill>
              <a:latin typeface="HeliosCondC" pitchFamily="2" charset="0"/>
            </a:endParaRPr>
          </a:p>
        </p:txBody>
      </p:sp>
      <p:sp>
        <p:nvSpPr>
          <p:cNvPr id="2056" name="Прямоугольник 9"/>
          <p:cNvSpPr>
            <a:spLocks noChangeArrowheads="1"/>
          </p:cNvSpPr>
          <p:nvPr/>
        </p:nvSpPr>
        <p:spPr bwMode="auto">
          <a:xfrm>
            <a:off x="0" y="69269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4D79"/>
                </a:solidFill>
                <a:latin typeface="Calibri" pitchFamily="34" charset="0"/>
              </a:rPr>
              <a:t>Основные фазы обработки знаний</a:t>
            </a:r>
            <a:endParaRPr lang="ru-RU" sz="2800" b="1" dirty="0">
              <a:solidFill>
                <a:srgbClr val="004D79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1013" y="1223727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Знания</a:t>
            </a:r>
            <a:endParaRPr lang="ru-RU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738901" y="1229624"/>
            <a:ext cx="1695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Поле знаний</a:t>
            </a:r>
            <a:endParaRPr lang="ru-RU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660232" y="1226646"/>
            <a:ext cx="165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База знаний</a:t>
            </a:r>
            <a:endParaRPr lang="ru-RU" sz="2000" dirty="0"/>
          </a:p>
        </p:txBody>
      </p:sp>
      <p:pic>
        <p:nvPicPr>
          <p:cNvPr id="6146" name="Picture 2" descr="http://www.dunmers.com/wp-content/uploads/2010/10/kni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" y="1593059"/>
            <a:ext cx="2942156" cy="19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0974" y="3717032"/>
            <a:ext cx="2518817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Хаос</a:t>
            </a:r>
          </a:p>
          <a:p>
            <a:pPr algn="ctr"/>
            <a:r>
              <a:rPr lang="ru-RU" dirty="0" smtClean="0"/>
              <a:t>полученных</a:t>
            </a:r>
          </a:p>
          <a:p>
            <a:pPr algn="ctr"/>
            <a:r>
              <a:rPr lang="ru-RU" dirty="0" smtClean="0"/>
              <a:t>знаний</a:t>
            </a:r>
            <a:endParaRPr lang="ru-RU" dirty="0"/>
          </a:p>
        </p:txBody>
      </p:sp>
      <p:pic>
        <p:nvPicPr>
          <p:cNvPr id="6148" name="Picture 4" descr="http://zametkinapolyah.ru/wp-content/uploads/2012/08/r7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115" y="1628751"/>
            <a:ext cx="2707037" cy="165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91879" y="3717032"/>
            <a:ext cx="2160241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Ментальные</a:t>
            </a:r>
          </a:p>
          <a:p>
            <a:pPr algn="ctr"/>
            <a:r>
              <a:rPr lang="ru-RU" dirty="0" smtClean="0"/>
              <a:t>Модели</a:t>
            </a:r>
          </a:p>
          <a:p>
            <a:pPr algn="ctr"/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444208" y="3717032"/>
            <a:ext cx="2405011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Модели</a:t>
            </a:r>
          </a:p>
          <a:p>
            <a:pPr algn="ctr"/>
            <a:r>
              <a:rPr lang="ru-RU" dirty="0" smtClean="0"/>
              <a:t>представления</a:t>
            </a:r>
          </a:p>
          <a:p>
            <a:pPr algn="ctr"/>
            <a:r>
              <a:rPr lang="ru-RU" dirty="0" smtClean="0"/>
              <a:t>знаний</a:t>
            </a:r>
            <a:endParaRPr lang="ru-RU" dirty="0"/>
          </a:p>
        </p:txBody>
      </p:sp>
      <p:pic>
        <p:nvPicPr>
          <p:cNvPr id="6150" name="Picture 6" descr="http://www.rznodb.ru/userfiles/image/komp_knig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34" y="1570770"/>
            <a:ext cx="2876958" cy="19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0974" y="4856370"/>
            <a:ext cx="2662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Протоколы, интервью,</a:t>
            </a:r>
          </a:p>
          <a:p>
            <a:pPr algn="ctr"/>
            <a:r>
              <a:rPr lang="ru-RU" dirty="0" smtClean="0"/>
              <a:t>стенограммы, наблюдения,</a:t>
            </a:r>
          </a:p>
          <a:p>
            <a:pPr algn="ctr"/>
            <a:r>
              <a:rPr lang="ru-RU" dirty="0" smtClean="0"/>
              <a:t>документы, фото, видео и пр.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75100" y="4869160"/>
            <a:ext cx="29090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Интеллект-карты,</a:t>
            </a:r>
          </a:p>
          <a:p>
            <a:pPr algn="ctr"/>
            <a:r>
              <a:rPr lang="ru-RU" sz="2000" dirty="0"/>
              <a:t>к</a:t>
            </a:r>
            <a:r>
              <a:rPr lang="ru-RU" sz="2000" dirty="0" smtClean="0"/>
              <a:t>онцептуальные графы,</a:t>
            </a:r>
          </a:p>
          <a:p>
            <a:pPr algn="ctr"/>
            <a:r>
              <a:rPr lang="ru-RU" sz="2000" dirty="0" smtClean="0"/>
              <a:t>таблицы решений и пр.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44208" y="4902347"/>
            <a:ext cx="2640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Фреймы, семантические </a:t>
            </a:r>
            <a:r>
              <a:rPr lang="ru-RU" sz="2000" smtClean="0"/>
              <a:t>сети и </a:t>
            </a:r>
            <a:r>
              <a:rPr lang="ru-RU" sz="2000" dirty="0" smtClean="0"/>
              <a:t>пр.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800548" y="4016820"/>
            <a:ext cx="619324" cy="330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/>
          <p:cNvSpPr/>
          <p:nvPr/>
        </p:nvSpPr>
        <p:spPr>
          <a:xfrm>
            <a:off x="5731727" y="4016820"/>
            <a:ext cx="619324" cy="330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78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2305</Words>
  <Application>Microsoft Office PowerPoint</Application>
  <PresentationFormat>Экран (4:3)</PresentationFormat>
  <Paragraphs>729</Paragraphs>
  <Slides>78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78</vt:i4>
      </vt:variant>
    </vt:vector>
  </HeadingPairs>
  <TitlesOfParts>
    <vt:vector size="79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ErgoIT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Nicolas</dc:creator>
  <cp:lastModifiedBy>Nicolas</cp:lastModifiedBy>
  <cp:revision>128</cp:revision>
  <dcterms:created xsi:type="dcterms:W3CDTF">2011-06-13T13:59:16Z</dcterms:created>
  <dcterms:modified xsi:type="dcterms:W3CDTF">2023-12-06T20:50:42Z</dcterms:modified>
</cp:coreProperties>
</file>